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7CEF8-9F72-47A1-8E99-84C1726FE1BF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7C4F6-3342-48C3-9F33-E28DEDDAD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89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E40E6-224E-41DD-A8F6-DBE6CE51E70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tabLst>
                <a:tab pos="228600" algn="l"/>
              </a:tabLst>
            </a:pPr>
            <a:r>
              <a:rPr lang="en-US" dirty="0"/>
              <a:t>According to Abraham Maslow, within every human being, the following hierarchy of needs exists. The first three are </a:t>
            </a:r>
            <a:r>
              <a:rPr lang="en-US" i="1" dirty="0"/>
              <a:t>deficiency</a:t>
            </a:r>
            <a:r>
              <a:rPr lang="en-US" dirty="0"/>
              <a:t> needs because they must be satisfied if the individual is to be healthy and secure. The last two are </a:t>
            </a:r>
            <a:r>
              <a:rPr lang="en-US" i="1" dirty="0"/>
              <a:t>growth </a:t>
            </a:r>
            <a:r>
              <a:rPr lang="en-US" dirty="0"/>
              <a:t>needs because they are related to the development and achievement of one’s potential. As each of these needs becomes substantially satisfied, the next higher need becomes dominant. </a:t>
            </a:r>
          </a:p>
          <a:p>
            <a:pPr>
              <a:tabLst>
                <a:tab pos="228600" algn="l"/>
              </a:tabLst>
            </a:pPr>
            <a:r>
              <a:rPr lang="en-US" dirty="0"/>
              <a:t>1.	</a:t>
            </a:r>
            <a:r>
              <a:rPr lang="en-US" i="1" dirty="0"/>
              <a:t>Physiological needs.</a:t>
            </a:r>
            <a:r>
              <a:rPr lang="en-US" dirty="0"/>
              <a:t>  Hunger, thirst, shelter, sex, and other survival needs.</a:t>
            </a:r>
          </a:p>
          <a:p>
            <a:pPr>
              <a:tabLst>
                <a:tab pos="228600" algn="l"/>
              </a:tabLst>
            </a:pPr>
            <a:r>
              <a:rPr lang="en-US" dirty="0"/>
              <a:t>2.	</a:t>
            </a:r>
            <a:r>
              <a:rPr lang="en-US" i="1" dirty="0"/>
              <a:t>Safety needs.</a:t>
            </a:r>
            <a:r>
              <a:rPr lang="en-US" dirty="0"/>
              <a:t>  Security, stability, and protection from physical or emotional 	harm.</a:t>
            </a:r>
          </a:p>
          <a:p>
            <a:pPr>
              <a:tabLst>
                <a:tab pos="228600" algn="l"/>
              </a:tabLst>
            </a:pPr>
            <a:r>
              <a:rPr lang="en-US" dirty="0"/>
              <a:t>3.	</a:t>
            </a:r>
            <a:r>
              <a:rPr lang="en-US" i="1" dirty="0"/>
              <a:t>Belongingness needs.</a:t>
            </a:r>
            <a:r>
              <a:rPr lang="en-US" dirty="0"/>
              <a:t>  Social interaction, affection, companionship, and 	friendship.</a:t>
            </a:r>
          </a:p>
          <a:p>
            <a:pPr>
              <a:tabLst>
                <a:tab pos="228600" algn="l"/>
              </a:tabLst>
            </a:pPr>
            <a:r>
              <a:rPr lang="en-US" dirty="0"/>
              <a:t>4.	</a:t>
            </a:r>
            <a:r>
              <a:rPr lang="en-US" i="1" dirty="0"/>
              <a:t>Esteem needs.</a:t>
            </a:r>
            <a:r>
              <a:rPr lang="en-US" dirty="0"/>
              <a:t>  Self-respect, autonomy, achievement, status, recognition, 	and attention.</a:t>
            </a:r>
          </a:p>
          <a:p>
            <a:pPr>
              <a:tabLst>
                <a:tab pos="228600" algn="l"/>
              </a:tabLst>
            </a:pPr>
            <a:r>
              <a:rPr lang="en-US" dirty="0"/>
              <a:t>5.	</a:t>
            </a:r>
            <a:r>
              <a:rPr lang="en-US" i="1" dirty="0"/>
              <a:t>Self-actualization needs.</a:t>
            </a:r>
            <a:r>
              <a:rPr lang="en-US" dirty="0"/>
              <a:t>  Growth, self-fulfillment, and achieving one’s 	potential.</a:t>
            </a:r>
          </a:p>
          <a:p>
            <a:pPr rtl="1">
              <a:tabLst>
                <a:tab pos="2286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65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C198-F936-4E54-BD9F-3EC66BD2A20E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D38E-9AAD-4A6B-90A2-C272E358E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C198-F936-4E54-BD9F-3EC66BD2A20E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D38E-9AAD-4A6B-90A2-C272E358E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C198-F936-4E54-BD9F-3EC66BD2A20E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D38E-9AAD-4A6B-90A2-C272E358E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95400" y="6381750"/>
            <a:ext cx="6019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ar-SA"/>
              <a:t>Gholipour A. 2006. Organizational Behavior. University of Tehran.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95400" y="6381750"/>
            <a:ext cx="6019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ar-SA"/>
              <a:t>Gholipour A. 2006. Organizational Behavior. University of Tehran.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C198-F936-4E54-BD9F-3EC66BD2A20E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D38E-9AAD-4A6B-90A2-C272E358E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C198-F936-4E54-BD9F-3EC66BD2A20E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D38E-9AAD-4A6B-90A2-C272E358E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C198-F936-4E54-BD9F-3EC66BD2A20E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D38E-9AAD-4A6B-90A2-C272E358E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C198-F936-4E54-BD9F-3EC66BD2A20E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D38E-9AAD-4A6B-90A2-C272E358E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C198-F936-4E54-BD9F-3EC66BD2A20E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D38E-9AAD-4A6B-90A2-C272E358E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C198-F936-4E54-BD9F-3EC66BD2A20E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D38E-9AAD-4A6B-90A2-C272E358E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C198-F936-4E54-BD9F-3EC66BD2A20E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D38E-9AAD-4A6B-90A2-C272E358E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C198-F936-4E54-BD9F-3EC66BD2A20E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D38E-9AAD-4A6B-90A2-C272E358E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BC198-F936-4E54-BD9F-3EC66BD2A20E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8D38E-9AAD-4A6B-90A2-C272E358E4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Theories of Motivation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ar-SA"/>
              <a:t>Gholipour A. 2006. Organizational Behavior. University of Tehran.</a:t>
            </a:r>
          </a:p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ar-SA" sz="4000" b="1">
                <a:solidFill>
                  <a:srgbClr val="FF0066"/>
                </a:solidFill>
              </a:rPr>
              <a:t>Content vs. Process Motivation Theories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457200" indent="-457200" rtl="1"/>
            <a:r>
              <a:rPr lang="en-US" altLang="ar-SA" sz="4000" b="1"/>
              <a:t>Content theories</a:t>
            </a:r>
          </a:p>
          <a:p>
            <a:pPr marL="571500" lvl="1" indent="-457200"/>
            <a:r>
              <a:rPr lang="en-US" altLang="ar-SA" sz="2400"/>
              <a:t>explain why people have different needs at different times.</a:t>
            </a:r>
          </a:p>
          <a:p>
            <a:pPr marL="457200" indent="-457200"/>
            <a:r>
              <a:rPr lang="en-US" altLang="ar-SA" sz="2400" b="1">
                <a:solidFill>
                  <a:schemeClr val="tx2"/>
                </a:solidFill>
              </a:rPr>
              <a:t>Implications of Content Theories: </a:t>
            </a:r>
            <a:r>
              <a:rPr lang="en-US" altLang="ar-SA" sz="2400" b="1"/>
              <a:t> </a:t>
            </a:r>
          </a:p>
          <a:p>
            <a:pPr marL="457200" indent="-457200">
              <a:buFontTx/>
              <a:buAutoNum type="arabicPeriod"/>
            </a:pPr>
            <a:r>
              <a:rPr lang="en-US" altLang="ar-SA" sz="2400">
                <a:solidFill>
                  <a:srgbClr val="EC1442"/>
                </a:solidFill>
              </a:rPr>
              <a:t>Match rewards with employee needs </a:t>
            </a:r>
          </a:p>
          <a:p>
            <a:pPr marL="457200" indent="-457200">
              <a:buFontTx/>
              <a:buAutoNum type="arabicPeriod"/>
            </a:pPr>
            <a:r>
              <a:rPr lang="en-US" altLang="ar-SA" sz="2400">
                <a:solidFill>
                  <a:srgbClr val="EC1442"/>
                </a:solidFill>
              </a:rPr>
              <a:t>Offer employees a choice of rewards </a:t>
            </a:r>
          </a:p>
          <a:p>
            <a:pPr marL="457200" indent="-457200">
              <a:buFontTx/>
              <a:buAutoNum type="arabicPeriod"/>
            </a:pPr>
            <a:r>
              <a:rPr lang="en-US" altLang="ar-SA" sz="2400">
                <a:solidFill>
                  <a:srgbClr val="EC1442"/>
                </a:solidFill>
              </a:rPr>
              <a:t>people have different needs at different times</a:t>
            </a:r>
          </a:p>
          <a:p>
            <a:pPr marL="457200" indent="-457200">
              <a:buFontTx/>
              <a:buAutoNum type="arabicPeriod"/>
            </a:pPr>
            <a:r>
              <a:rPr lang="en-US" altLang="ar-SA" sz="2400">
                <a:solidFill>
                  <a:srgbClr val="EC1442"/>
                </a:solidFill>
              </a:rPr>
              <a:t>Limit use of financial rewards as a source of motivation</a:t>
            </a:r>
          </a:p>
          <a:p>
            <a:pPr marL="457200" indent="-457200"/>
            <a:r>
              <a:rPr lang="en-US" altLang="ar-SA" sz="4000" b="1"/>
              <a:t>Process theories</a:t>
            </a:r>
          </a:p>
          <a:p>
            <a:pPr marL="571500" lvl="1" indent="-457200"/>
            <a:r>
              <a:rPr lang="en-US" altLang="ar-SA" sz="2400"/>
              <a:t>describe the processes through which needs are translated into behavior</a:t>
            </a:r>
            <a:endParaRPr lang="en-US" sz="2400"/>
          </a:p>
          <a:p>
            <a:pPr marL="571500" lvl="1" indent="-457200">
              <a:buFontTx/>
              <a:buAutoNum type="arabicPeriod"/>
            </a:pPr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ar-SA"/>
              <a:t>Gholipour A. 2006. Organizational Behavior. University of Tehran.</a:t>
            </a:r>
          </a:p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457200"/>
            <a:ext cx="9144000" cy="5943600"/>
            <a:chOff x="288" y="576"/>
            <a:chExt cx="5185" cy="3313"/>
          </a:xfrm>
        </p:grpSpPr>
        <p:sp>
          <p:nvSpPr>
            <p:cNvPr id="68611" name="Freeform 3"/>
            <p:cNvSpPr>
              <a:spLocks/>
            </p:cNvSpPr>
            <p:nvPr/>
          </p:nvSpPr>
          <p:spPr bwMode="auto">
            <a:xfrm>
              <a:off x="288" y="3305"/>
              <a:ext cx="5185" cy="584"/>
            </a:xfrm>
            <a:custGeom>
              <a:avLst/>
              <a:gdLst/>
              <a:ahLst/>
              <a:cxnLst>
                <a:cxn ang="0">
                  <a:pos x="456" y="0"/>
                </a:cxn>
                <a:cxn ang="0">
                  <a:pos x="4704" y="0"/>
                </a:cxn>
                <a:cxn ang="0">
                  <a:pos x="5184" y="583"/>
                </a:cxn>
                <a:cxn ang="0">
                  <a:pos x="0" y="583"/>
                </a:cxn>
                <a:cxn ang="0">
                  <a:pos x="456" y="0"/>
                </a:cxn>
              </a:cxnLst>
              <a:rect l="0" t="0" r="r" b="b"/>
              <a:pathLst>
                <a:path w="5185" h="584">
                  <a:moveTo>
                    <a:pt x="456" y="0"/>
                  </a:moveTo>
                  <a:lnTo>
                    <a:pt x="4704" y="0"/>
                  </a:lnTo>
                  <a:lnTo>
                    <a:pt x="5184" y="583"/>
                  </a:lnTo>
                  <a:lnTo>
                    <a:pt x="0" y="583"/>
                  </a:lnTo>
                  <a:lnTo>
                    <a:pt x="456" y="0"/>
                  </a:lnTo>
                </a:path>
              </a:pathLst>
            </a:custGeom>
            <a:gradFill rotWithShape="0">
              <a:gsLst>
                <a:gs pos="0">
                  <a:srgbClr val="990099">
                    <a:gamma/>
                    <a:shade val="49804"/>
                    <a:invGamma/>
                  </a:srgbClr>
                </a:gs>
                <a:gs pos="50000">
                  <a:srgbClr val="990099"/>
                </a:gs>
                <a:gs pos="100000">
                  <a:srgbClr val="990099">
                    <a:gamma/>
                    <a:shade val="49804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>
              <a:prstShdw prst="shdw17" dist="17961" dir="2700000">
                <a:srgbClr val="990099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2" name="Freeform 4"/>
            <p:cNvSpPr>
              <a:spLocks/>
            </p:cNvSpPr>
            <p:nvPr/>
          </p:nvSpPr>
          <p:spPr bwMode="auto">
            <a:xfrm>
              <a:off x="829" y="2619"/>
              <a:ext cx="4096" cy="597"/>
            </a:xfrm>
            <a:custGeom>
              <a:avLst/>
              <a:gdLst/>
              <a:ahLst/>
              <a:cxnLst>
                <a:cxn ang="0">
                  <a:pos x="0" y="596"/>
                </a:cxn>
                <a:cxn ang="0">
                  <a:pos x="4095" y="596"/>
                </a:cxn>
                <a:cxn ang="0">
                  <a:pos x="3641" y="0"/>
                </a:cxn>
                <a:cxn ang="0">
                  <a:pos x="450" y="0"/>
                </a:cxn>
                <a:cxn ang="0">
                  <a:pos x="0" y="596"/>
                </a:cxn>
              </a:cxnLst>
              <a:rect l="0" t="0" r="r" b="b"/>
              <a:pathLst>
                <a:path w="4096" h="597">
                  <a:moveTo>
                    <a:pt x="0" y="596"/>
                  </a:moveTo>
                  <a:lnTo>
                    <a:pt x="4095" y="596"/>
                  </a:lnTo>
                  <a:lnTo>
                    <a:pt x="3641" y="0"/>
                  </a:lnTo>
                  <a:lnTo>
                    <a:pt x="450" y="0"/>
                  </a:lnTo>
                  <a:lnTo>
                    <a:pt x="0" y="596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9804"/>
                    <a:invGamma/>
                  </a:schemeClr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3" name="Freeform 5"/>
            <p:cNvSpPr>
              <a:spLocks/>
            </p:cNvSpPr>
            <p:nvPr/>
          </p:nvSpPr>
          <p:spPr bwMode="auto">
            <a:xfrm>
              <a:off x="1354" y="1945"/>
              <a:ext cx="3048" cy="582"/>
            </a:xfrm>
            <a:custGeom>
              <a:avLst/>
              <a:gdLst/>
              <a:ahLst/>
              <a:cxnLst>
                <a:cxn ang="0">
                  <a:pos x="0" y="581"/>
                </a:cxn>
                <a:cxn ang="0">
                  <a:pos x="3047" y="581"/>
                </a:cxn>
                <a:cxn ang="0">
                  <a:pos x="2585" y="0"/>
                </a:cxn>
                <a:cxn ang="0">
                  <a:pos x="454" y="0"/>
                </a:cxn>
                <a:cxn ang="0">
                  <a:pos x="0" y="581"/>
                </a:cxn>
              </a:cxnLst>
              <a:rect l="0" t="0" r="r" b="b"/>
              <a:pathLst>
                <a:path w="3048" h="582">
                  <a:moveTo>
                    <a:pt x="0" y="581"/>
                  </a:moveTo>
                  <a:lnTo>
                    <a:pt x="3047" y="581"/>
                  </a:lnTo>
                  <a:lnTo>
                    <a:pt x="2585" y="0"/>
                  </a:lnTo>
                  <a:lnTo>
                    <a:pt x="454" y="0"/>
                  </a:lnTo>
                  <a:lnTo>
                    <a:pt x="0" y="58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9804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9804"/>
                    <a:invGamma/>
                  </a:schemeClr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Freeform 6"/>
            <p:cNvSpPr>
              <a:spLocks/>
            </p:cNvSpPr>
            <p:nvPr/>
          </p:nvSpPr>
          <p:spPr bwMode="auto">
            <a:xfrm>
              <a:off x="1885" y="1256"/>
              <a:ext cx="1985" cy="591"/>
            </a:xfrm>
            <a:custGeom>
              <a:avLst/>
              <a:gdLst/>
              <a:ahLst/>
              <a:cxnLst>
                <a:cxn ang="0">
                  <a:pos x="0" y="590"/>
                </a:cxn>
                <a:cxn ang="0">
                  <a:pos x="1984" y="590"/>
                </a:cxn>
                <a:cxn ang="0">
                  <a:pos x="1524" y="0"/>
                </a:cxn>
                <a:cxn ang="0">
                  <a:pos x="462" y="0"/>
                </a:cxn>
                <a:cxn ang="0">
                  <a:pos x="0" y="590"/>
                </a:cxn>
              </a:cxnLst>
              <a:rect l="0" t="0" r="r" b="b"/>
              <a:pathLst>
                <a:path w="1985" h="591">
                  <a:moveTo>
                    <a:pt x="0" y="590"/>
                  </a:moveTo>
                  <a:lnTo>
                    <a:pt x="1984" y="590"/>
                  </a:lnTo>
                  <a:lnTo>
                    <a:pt x="1524" y="0"/>
                  </a:lnTo>
                  <a:lnTo>
                    <a:pt x="462" y="0"/>
                  </a:lnTo>
                  <a:lnTo>
                    <a:pt x="0" y="590"/>
                  </a:lnTo>
                </a:path>
              </a:pathLst>
            </a:custGeom>
            <a:gradFill rotWithShape="0">
              <a:gsLst>
                <a:gs pos="0">
                  <a:srgbClr val="FF0000">
                    <a:gamma/>
                    <a:shade val="49804"/>
                    <a:invGamma/>
                  </a:srgbClr>
                </a:gs>
                <a:gs pos="50000">
                  <a:srgbClr val="FF0000"/>
                </a:gs>
                <a:gs pos="100000">
                  <a:srgbClr val="FF0000">
                    <a:gamma/>
                    <a:shade val="49804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5" name="Freeform 7"/>
            <p:cNvSpPr>
              <a:spLocks/>
            </p:cNvSpPr>
            <p:nvPr/>
          </p:nvSpPr>
          <p:spPr bwMode="auto">
            <a:xfrm>
              <a:off x="2415" y="576"/>
              <a:ext cx="918" cy="590"/>
            </a:xfrm>
            <a:custGeom>
              <a:avLst/>
              <a:gdLst/>
              <a:ahLst/>
              <a:cxnLst>
                <a:cxn ang="0">
                  <a:pos x="0" y="589"/>
                </a:cxn>
                <a:cxn ang="0">
                  <a:pos x="917" y="589"/>
                </a:cxn>
                <a:cxn ang="0">
                  <a:pos x="458" y="0"/>
                </a:cxn>
                <a:cxn ang="0">
                  <a:pos x="0" y="589"/>
                </a:cxn>
              </a:cxnLst>
              <a:rect l="0" t="0" r="r" b="b"/>
              <a:pathLst>
                <a:path w="918" h="590">
                  <a:moveTo>
                    <a:pt x="0" y="589"/>
                  </a:moveTo>
                  <a:lnTo>
                    <a:pt x="917" y="589"/>
                  </a:lnTo>
                  <a:lnTo>
                    <a:pt x="458" y="0"/>
                  </a:lnTo>
                  <a:lnTo>
                    <a:pt x="0" y="589"/>
                  </a:lnTo>
                </a:path>
              </a:pathLst>
            </a:custGeom>
            <a:gradFill rotWithShape="0">
              <a:gsLst>
                <a:gs pos="0">
                  <a:srgbClr val="FF9900">
                    <a:gamma/>
                    <a:shade val="49804"/>
                    <a:invGamma/>
                  </a:srgbClr>
                </a:gs>
                <a:gs pos="50000">
                  <a:srgbClr val="FF9900"/>
                </a:gs>
                <a:gs pos="100000">
                  <a:srgbClr val="FF9900">
                    <a:gamma/>
                    <a:shade val="49804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>
              <a:prstShdw prst="shdw17" dist="17961" dir="2700000">
                <a:srgbClr val="FF99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6" name="AutoShape 8"/>
          <p:cNvSpPr>
            <a:spLocks noChangeArrowheads="1"/>
          </p:cNvSpPr>
          <p:nvPr/>
        </p:nvSpPr>
        <p:spPr bwMode="auto">
          <a:xfrm>
            <a:off x="485775" y="533400"/>
            <a:ext cx="2562225" cy="1447800"/>
          </a:xfrm>
          <a:prstGeom prst="roundRect">
            <a:avLst>
              <a:gd name="adj" fmla="val 16648"/>
            </a:avLst>
          </a:prstGeom>
          <a:gradFill rotWithShape="0">
            <a:gsLst>
              <a:gs pos="0">
                <a:schemeClr val="accent2">
                  <a:gamma/>
                  <a:shade val="49804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9804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644525" y="646113"/>
            <a:ext cx="2244725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Maslow’s</a:t>
            </a:r>
          </a:p>
          <a:p>
            <a:pPr algn="ctr" eaLnBrk="0" hangingPunct="0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Hierarchy</a:t>
            </a:r>
          </a:p>
          <a:p>
            <a:pPr algn="ctr" eaLnBrk="0" hangingPunct="0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of Needs</a:t>
            </a:r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638800"/>
          </a:xfrm>
          <a:noFill/>
          <a:ln/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42" charset="0"/>
              </a:rPr>
              <a:t>Self- </a:t>
            </a:r>
          </a:p>
          <a:p>
            <a:pPr algn="ctr">
              <a:buFontTx/>
              <a:buNone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42" charset="0"/>
              </a:rPr>
              <a:t>actualization</a:t>
            </a:r>
          </a:p>
          <a:p>
            <a:pPr algn="ctr">
              <a:lnSpc>
                <a:spcPct val="180000"/>
              </a:lnSpc>
              <a:buFontTx/>
              <a:buNone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42" charset="0"/>
              </a:rPr>
              <a:t>Esteem</a:t>
            </a:r>
          </a:p>
          <a:p>
            <a:pPr algn="ctr">
              <a:lnSpc>
                <a:spcPct val="200000"/>
              </a:lnSpc>
              <a:buFontTx/>
              <a:buNone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42" charset="0"/>
              </a:rPr>
              <a:t>Social</a:t>
            </a:r>
          </a:p>
          <a:p>
            <a:pPr algn="ctr">
              <a:lnSpc>
                <a:spcPct val="200000"/>
              </a:lnSpc>
              <a:buFontTx/>
              <a:buNone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42" charset="0"/>
              </a:rPr>
              <a:t>Safety</a:t>
            </a:r>
          </a:p>
          <a:p>
            <a:pPr algn="ctr">
              <a:lnSpc>
                <a:spcPct val="210000"/>
              </a:lnSpc>
              <a:buFontTx/>
              <a:buNone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42" charset="0"/>
              </a:rPr>
              <a:t>Physiological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6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6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6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6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animBg="1"/>
      <p:bldP spid="68617" grpId="0" autoUpdateAnimBg="0"/>
      <p:bldP spid="68618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ar-SA"/>
              <a:t>Gholipour A. 2006. Organizational Behavior. University of Tehran.</a:t>
            </a:r>
          </a:p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98500" y="1447800"/>
            <a:ext cx="1984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AU" altLang="ar-SA" b="1"/>
              <a:t>Needs Hierarchy</a:t>
            </a:r>
            <a:br>
              <a:rPr lang="en-AU" altLang="ar-SA" b="1"/>
            </a:br>
            <a:r>
              <a:rPr lang="en-AU" altLang="ar-SA" b="1"/>
              <a:t>Theory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Needs Hierarchy Theory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62000" y="2209800"/>
            <a:ext cx="1828800" cy="685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/>
              <a:t>Self-</a:t>
            </a:r>
          </a:p>
          <a:p>
            <a:pPr algn="ctr" eaLnBrk="0" hangingPunct="0"/>
            <a:r>
              <a:rPr lang="en-US" altLang="en-US"/>
              <a:t>Actualization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762000" y="2971800"/>
            <a:ext cx="1828800" cy="685800"/>
          </a:xfrm>
          <a:prstGeom prst="rect">
            <a:avLst/>
          </a:prstGeom>
          <a:solidFill>
            <a:srgbClr val="99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Esteem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762000" y="3733800"/>
            <a:ext cx="1828800" cy="685800"/>
          </a:xfrm>
          <a:prstGeom prst="rect">
            <a:avLst/>
          </a:prstGeom>
          <a:solidFill>
            <a:srgbClr val="00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Belongingness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762000" y="4495800"/>
            <a:ext cx="1828800" cy="685800"/>
          </a:xfrm>
          <a:prstGeom prst="rect">
            <a:avLst/>
          </a:prstGeom>
          <a:solidFill>
            <a:srgbClr val="0000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Safety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762000" y="5257800"/>
            <a:ext cx="1828800" cy="685800"/>
          </a:xfrm>
          <a:prstGeom prst="rect">
            <a:avLst/>
          </a:prstGeom>
          <a:solidFill>
            <a:srgbClr val="28004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Physiological</a:t>
            </a:r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351213" y="2103438"/>
            <a:ext cx="5335587" cy="4022725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altLang="ar-SA" sz="2800"/>
              <a:t>Maslow arranged five needs in a hierarchy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altLang="ar-SA" sz="2800"/>
              <a:t>Satisfaction-progression process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altLang="ar-SA" sz="2800"/>
              <a:t>People who experience self-actualization desire more rather than less of this need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 autoUpdateAnimBg="0"/>
      <p:bldP spid="31749" grpId="0" animBg="1" autoUpdateAnimBg="0"/>
      <p:bldP spid="31750" grpId="0" animBg="1" autoUpdateAnimBg="0"/>
      <p:bldP spid="31751" grpId="0" animBg="1" autoUpdateAnimBg="0"/>
      <p:bldP spid="31752" grpId="0" animBg="1" autoUpdateAnimBg="0"/>
      <p:bldP spid="31753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ar-SA"/>
              <a:t>Gholipour A. 2006. Organizational Behavior. University of Tehran.</a:t>
            </a:r>
          </a:p>
          <a:p>
            <a:endParaRPr 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248025" y="1447800"/>
            <a:ext cx="942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AU" altLang="ar-SA" b="1"/>
              <a:t>ERG</a:t>
            </a:r>
            <a:br>
              <a:rPr lang="en-AU" altLang="ar-SA" b="1"/>
            </a:br>
            <a:r>
              <a:rPr lang="en-AU" altLang="ar-SA" b="1"/>
              <a:t>Theory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98500" y="1447800"/>
            <a:ext cx="1984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AU" altLang="ar-SA" b="1"/>
              <a:t>Needs Hierarchy</a:t>
            </a:r>
            <a:br>
              <a:rPr lang="en-AU" altLang="ar-SA" b="1"/>
            </a:br>
            <a:r>
              <a:rPr lang="en-AU" altLang="ar-SA" b="1"/>
              <a:t>Theory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ERG Theory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62000" y="2209800"/>
            <a:ext cx="1828800" cy="685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/>
              <a:t>Self-</a:t>
            </a:r>
          </a:p>
          <a:p>
            <a:pPr algn="ctr" eaLnBrk="0" hangingPunct="0"/>
            <a:r>
              <a:rPr lang="en-US" altLang="en-US"/>
              <a:t>Actualization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762000" y="2971800"/>
            <a:ext cx="1828800" cy="685800"/>
          </a:xfrm>
          <a:prstGeom prst="rect">
            <a:avLst/>
          </a:prstGeom>
          <a:solidFill>
            <a:srgbClr val="99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Esteem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762000" y="3733800"/>
            <a:ext cx="1828800" cy="685800"/>
          </a:xfrm>
          <a:prstGeom prst="rect">
            <a:avLst/>
          </a:prstGeom>
          <a:solidFill>
            <a:srgbClr val="00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Belongingness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762000" y="4495800"/>
            <a:ext cx="1828800" cy="685800"/>
          </a:xfrm>
          <a:prstGeom prst="rect">
            <a:avLst/>
          </a:prstGeom>
          <a:solidFill>
            <a:srgbClr val="0000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Safety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762000" y="5257800"/>
            <a:ext cx="1828800" cy="685800"/>
          </a:xfrm>
          <a:prstGeom prst="rect">
            <a:avLst/>
          </a:prstGeom>
          <a:solidFill>
            <a:srgbClr val="28004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Physiological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819400" y="2209800"/>
            <a:ext cx="1828800" cy="1447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/>
              <a:t>Growth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2819400" y="3733800"/>
            <a:ext cx="1828800" cy="685800"/>
          </a:xfrm>
          <a:prstGeom prst="rect">
            <a:avLst/>
          </a:prstGeom>
          <a:solidFill>
            <a:srgbClr val="00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Relatedness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2819400" y="4495800"/>
            <a:ext cx="1828800" cy="1447800"/>
          </a:xfrm>
          <a:prstGeom prst="rect">
            <a:avLst/>
          </a:prstGeom>
          <a:solidFill>
            <a:srgbClr val="28004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Existence</a:t>
            </a:r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133600"/>
            <a:ext cx="3886200" cy="31242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altLang="ar-SA" sz="2800"/>
              <a:t>Alderfer’s model has three sets of needs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altLang="ar-SA" sz="2800"/>
              <a:t>Adds frustration-regression process to Maslow’s model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8" grpId="0" animBg="1" autoUpdateAnimBg="0"/>
      <p:bldP spid="32779" grpId="0" animBg="1" autoUpdateAnimBg="0"/>
      <p:bldP spid="32780" grpId="0" animBg="1" autoUpdateAnimBg="0"/>
      <p:bldP spid="32781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ar-SA"/>
              <a:t>Gholipour A. 2006. Organizational Behavior. University of Tehran.</a:t>
            </a:r>
          </a:p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Content Theories of Motivation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62000" y="2209800"/>
            <a:ext cx="1828800" cy="685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/>
              <a:t>Self-</a:t>
            </a:r>
          </a:p>
          <a:p>
            <a:pPr algn="ctr" eaLnBrk="0" hangingPunct="0"/>
            <a:r>
              <a:rPr lang="en-US" altLang="en-US"/>
              <a:t>Actualization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762000" y="2971800"/>
            <a:ext cx="1828800" cy="685800"/>
          </a:xfrm>
          <a:prstGeom prst="rect">
            <a:avLst/>
          </a:prstGeom>
          <a:solidFill>
            <a:srgbClr val="99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Esteem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762000" y="3733800"/>
            <a:ext cx="1828800" cy="685800"/>
          </a:xfrm>
          <a:prstGeom prst="rect">
            <a:avLst/>
          </a:prstGeom>
          <a:solidFill>
            <a:srgbClr val="00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Belongingness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762000" y="4495800"/>
            <a:ext cx="1828800" cy="685800"/>
          </a:xfrm>
          <a:prstGeom prst="rect">
            <a:avLst/>
          </a:prstGeom>
          <a:solidFill>
            <a:srgbClr val="0000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Safety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762000" y="5257800"/>
            <a:ext cx="1828800" cy="685800"/>
          </a:xfrm>
          <a:prstGeom prst="rect">
            <a:avLst/>
          </a:prstGeom>
          <a:solidFill>
            <a:srgbClr val="28004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Physiological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819400" y="2209800"/>
            <a:ext cx="1828800" cy="1447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/>
              <a:t>Growth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819400" y="3733800"/>
            <a:ext cx="1828800" cy="685800"/>
          </a:xfrm>
          <a:prstGeom prst="rect">
            <a:avLst/>
          </a:prstGeom>
          <a:solidFill>
            <a:srgbClr val="00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Relatedness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2819400" y="4495800"/>
            <a:ext cx="1828800" cy="1447800"/>
          </a:xfrm>
          <a:prstGeom prst="rect">
            <a:avLst/>
          </a:prstGeom>
          <a:solidFill>
            <a:srgbClr val="28004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Existence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4737100" y="1447800"/>
            <a:ext cx="22510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AU" altLang="ar-SA" b="1"/>
              <a:t>Motivator--Hygiene</a:t>
            </a:r>
          </a:p>
          <a:p>
            <a:pPr algn="ctr" eaLnBrk="0" hangingPunct="0"/>
            <a:r>
              <a:rPr lang="en-AU" altLang="ar-SA" b="1"/>
              <a:t>Theory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4921250" y="2209800"/>
            <a:ext cx="1828800" cy="1447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/>
              <a:t>Motivators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4921250" y="3717925"/>
            <a:ext cx="1828800" cy="2209800"/>
          </a:xfrm>
          <a:prstGeom prst="rect">
            <a:avLst/>
          </a:prstGeom>
          <a:solidFill>
            <a:srgbClr val="28004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Hygienes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7010400" y="2209800"/>
            <a:ext cx="1828800" cy="685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/>
              <a:t>Need for</a:t>
            </a:r>
          </a:p>
          <a:p>
            <a:pPr algn="ctr" eaLnBrk="0" hangingPunct="0"/>
            <a:r>
              <a:rPr lang="en-US" altLang="en-US"/>
              <a:t>Achievement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7010400" y="2971800"/>
            <a:ext cx="1828800" cy="685800"/>
          </a:xfrm>
          <a:prstGeom prst="rect">
            <a:avLst/>
          </a:prstGeom>
          <a:solidFill>
            <a:srgbClr val="99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Need for</a:t>
            </a:r>
          </a:p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7010400" y="3733800"/>
            <a:ext cx="1828800" cy="685800"/>
          </a:xfrm>
          <a:prstGeom prst="rect">
            <a:avLst/>
          </a:prstGeom>
          <a:solidFill>
            <a:srgbClr val="00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Need for</a:t>
            </a:r>
          </a:p>
          <a:p>
            <a:pPr algn="ctr" eaLnBrk="0" hangingPunct="0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Affiliation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7010400" y="1447800"/>
            <a:ext cx="18192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AU" altLang="ar-SA" b="1"/>
              <a:t>McClelland’s</a:t>
            </a:r>
          </a:p>
          <a:p>
            <a:pPr algn="ctr" eaLnBrk="0" hangingPunct="0"/>
            <a:r>
              <a:rPr lang="en-AU" altLang="ar-SA" b="1"/>
              <a:t>Learned Needs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3248025" y="1447800"/>
            <a:ext cx="942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AU" altLang="ar-SA" b="1"/>
              <a:t>ERG</a:t>
            </a:r>
            <a:br>
              <a:rPr lang="en-AU" altLang="ar-SA" b="1"/>
            </a:br>
            <a:r>
              <a:rPr lang="en-AU" altLang="ar-SA" b="1"/>
              <a:t>Theory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698500" y="1447800"/>
            <a:ext cx="1984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AU" altLang="ar-SA" b="1"/>
              <a:t>Needs Hierarchy</a:t>
            </a:r>
            <a:br>
              <a:rPr lang="en-AU" altLang="ar-SA" b="1"/>
            </a:br>
            <a:r>
              <a:rPr lang="en-AU" altLang="ar-SA" b="1"/>
              <a:t>Theory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 autoUpdateAnimBg="0"/>
      <p:bldP spid="33804" grpId="0" animBg="1" autoUpdateAnimBg="0"/>
      <p:bldP spid="33805" grpId="0" animBg="1" autoUpdateAnimBg="0"/>
      <p:bldP spid="33806" grpId="0" animBg="1" autoUpdateAnimBg="0"/>
      <p:bldP spid="33807" grpId="0" animBg="1" autoUpdateAnimBg="0"/>
      <p:bldP spid="33808" grpId="0" animBg="1" autoUpdateAnimBg="0"/>
      <p:bldP spid="3380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305</Words>
  <Application>Microsoft Office PowerPoint</Application>
  <PresentationFormat>On-screen Show (4:3)</PresentationFormat>
  <Paragraphs>81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Tahoma</vt:lpstr>
      <vt:lpstr>Times New Roman</vt:lpstr>
      <vt:lpstr>Office Theme</vt:lpstr>
      <vt:lpstr>Theories of Motivation</vt:lpstr>
      <vt:lpstr>Content vs. Process Motivation Theories</vt:lpstr>
      <vt:lpstr>PowerPoint Presentation</vt:lpstr>
      <vt:lpstr>Needs Hierarchy Theory</vt:lpstr>
      <vt:lpstr>ERG Theory</vt:lpstr>
      <vt:lpstr>Content Theories of Motivation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Gul</dc:creator>
  <cp:lastModifiedBy>Durdana S.Shahid</cp:lastModifiedBy>
  <cp:revision>2</cp:revision>
  <dcterms:created xsi:type="dcterms:W3CDTF">2014-10-23T03:48:56Z</dcterms:created>
  <dcterms:modified xsi:type="dcterms:W3CDTF">2014-10-25T04:10:12Z</dcterms:modified>
</cp:coreProperties>
</file>