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C6F5F-0995-42F0-BDDA-BC6164847A39}" type="datetimeFigureOut">
              <a:rPr lang="en-US" smtClean="0"/>
              <a:t>4/1/2015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F7D57-2C76-4072-8F1E-D135DB6B0FB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5F81E99D-B4F5-41A6-B473-0814BDE42DE5}" type="slidenum">
              <a:rPr lang="en-US"/>
              <a:pPr/>
              <a:t>3</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p>
        </p:txBody>
      </p:sp>
      <p:sp>
        <p:nvSpPr>
          <p:cNvPr id="64516" name="Slide Number Placeholder 3"/>
          <p:cNvSpPr>
            <a:spLocks noGrp="1"/>
          </p:cNvSpPr>
          <p:nvPr>
            <p:ph type="sldNum" sz="quarter" idx="5"/>
          </p:nvPr>
        </p:nvSpPr>
        <p:spPr>
          <a:noFill/>
        </p:spPr>
        <p:txBody>
          <a:bodyPr/>
          <a:lstStyle/>
          <a:p>
            <a:fld id="{9FEAC82F-8D28-434A-B38E-73E073DCC0EF}"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p>
        </p:txBody>
      </p:sp>
      <p:sp>
        <p:nvSpPr>
          <p:cNvPr id="65540" name="Slide Number Placeholder 3"/>
          <p:cNvSpPr>
            <a:spLocks noGrp="1"/>
          </p:cNvSpPr>
          <p:nvPr>
            <p:ph type="sldNum" sz="quarter" idx="5"/>
          </p:nvPr>
        </p:nvSpPr>
        <p:spPr>
          <a:noFill/>
        </p:spPr>
        <p:txBody>
          <a:bodyPr/>
          <a:lstStyle/>
          <a:p>
            <a:fld id="{5A620C38-8B4A-4421-87B8-14532484437F}"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E745D04F-72C6-40A5-97DC-FAFAA694F758}" type="slidenum">
              <a:rPr lang="en-US"/>
              <a:pPr/>
              <a:t>14</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277171FC-872E-4A65-A58C-79785802BD4C}" type="slidenum">
              <a:rPr lang="en-US"/>
              <a:pPr/>
              <a:t>15</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2A596F2-8134-442C-94ED-33F9250A0F53}" type="slidenum">
              <a:rPr lang="en-US"/>
              <a:pPr/>
              <a:t>16</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E8ED4957-EF05-48B2-9896-2F4BB0C60E1E}" type="slidenum">
              <a:rPr lang="en-US"/>
              <a:pPr/>
              <a:t>17</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EB47335F-C56E-45FE-81F8-2EEF386E52E0}" type="slidenum">
              <a:rPr lang="en-US"/>
              <a:pPr/>
              <a:t>18</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BC7EEF8F-3C9F-4B63-BDBF-D7D2B5D2478B}" type="slidenum">
              <a:rPr lang="en-US"/>
              <a:pPr/>
              <a:t>19</a:t>
            </a:fld>
            <a:endParaRPr 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4CF24AD-8036-4F68-9EBD-2C4554127813}" type="slidenum">
              <a:rPr lang="en-US"/>
              <a:pPr/>
              <a:t>4</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69F49AD3-6060-4FB2-92A7-D691EF8F8E06}" type="slidenum">
              <a:rPr lang="en-US"/>
              <a:pPr/>
              <a:t>5</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277171FC-872E-4A65-A58C-79785802BD4C}" type="slidenum">
              <a:rPr lang="en-US"/>
              <a:pPr/>
              <a:t>6</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FF857BF-03B2-4EF2-A84A-27084DE0AFB4}" type="slidenum">
              <a:rPr lang="en-US"/>
              <a:pPr/>
              <a:t>7</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eaLnBrk="1" hangingPunct="1"/>
            <a:endParaRPr lang="en-US" smtClean="0"/>
          </a:p>
        </p:txBody>
      </p:sp>
      <p:sp>
        <p:nvSpPr>
          <p:cNvPr id="66564" name="Slide Number Placeholder 3"/>
          <p:cNvSpPr>
            <a:spLocks noGrp="1"/>
          </p:cNvSpPr>
          <p:nvPr>
            <p:ph type="sldNum" sz="quarter" idx="5"/>
          </p:nvPr>
        </p:nvSpPr>
        <p:spPr>
          <a:noFill/>
        </p:spPr>
        <p:txBody>
          <a:bodyPr/>
          <a:lstStyle/>
          <a:p>
            <a:fld id="{DFB11D2F-AF30-4A1D-8B74-52F0AED2C3C3}"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US" smtClean="0"/>
          </a:p>
        </p:txBody>
      </p:sp>
      <p:sp>
        <p:nvSpPr>
          <p:cNvPr id="67588" name="Slide Number Placeholder 3"/>
          <p:cNvSpPr>
            <a:spLocks noGrp="1"/>
          </p:cNvSpPr>
          <p:nvPr>
            <p:ph type="sldNum" sz="quarter" idx="5"/>
          </p:nvPr>
        </p:nvSpPr>
        <p:spPr>
          <a:noFill/>
        </p:spPr>
        <p:txBody>
          <a:bodyPr/>
          <a:lstStyle/>
          <a:p>
            <a:fld id="{E56A9F99-54FA-44D4-BF3E-C7F601916982}" type="slidenum">
              <a: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endParaRPr lang="en-US" smtClean="0"/>
          </a:p>
        </p:txBody>
      </p:sp>
      <p:sp>
        <p:nvSpPr>
          <p:cNvPr id="68612" name="Slide Number Placeholder 3"/>
          <p:cNvSpPr>
            <a:spLocks noGrp="1"/>
          </p:cNvSpPr>
          <p:nvPr>
            <p:ph type="sldNum" sz="quarter" idx="5"/>
          </p:nvPr>
        </p:nvSpPr>
        <p:spPr>
          <a:noFill/>
        </p:spPr>
        <p:txBody>
          <a:bodyPr/>
          <a:lstStyle/>
          <a:p>
            <a:fld id="{6A34D697-6897-4248-BB62-F3C96191C13E}"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smtClean="0"/>
          </a:p>
        </p:txBody>
      </p:sp>
      <p:sp>
        <p:nvSpPr>
          <p:cNvPr id="63492" name="Slide Number Placeholder 3"/>
          <p:cNvSpPr>
            <a:spLocks noGrp="1"/>
          </p:cNvSpPr>
          <p:nvPr>
            <p:ph type="sldNum" sz="quarter" idx="5"/>
          </p:nvPr>
        </p:nvSpPr>
        <p:spPr>
          <a:noFill/>
        </p:spPr>
        <p:txBody>
          <a:bodyPr/>
          <a:lstStyle/>
          <a:p>
            <a:fld id="{8B93CE58-1DD6-4E0F-9648-8CEE520FF17F}"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2990EC-25AB-4924-9FF1-8A6EE0AE829A}" type="datetimeFigureOut">
              <a:rPr lang="en-US" smtClean="0"/>
              <a:t>4/1/2015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2990EC-25AB-4924-9FF1-8A6EE0AE829A}" type="datetimeFigureOut">
              <a:rPr lang="en-US" smtClean="0"/>
              <a:t>4/1/2015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2990EC-25AB-4924-9FF1-8A6EE0AE829A}" type="datetimeFigureOut">
              <a:rPr lang="en-US" smtClean="0"/>
              <a:t>4/1/2015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8BDE57C4-529D-4011-94F8-CE3B96EFB347}"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2990EC-25AB-4924-9FF1-8A6EE0AE829A}" type="datetimeFigureOut">
              <a:rPr lang="en-US" smtClean="0"/>
              <a:t>4/1/2015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990EC-25AB-4924-9FF1-8A6EE0AE829A}" type="datetimeFigureOut">
              <a:rPr lang="en-US" smtClean="0"/>
              <a:t>4/1/2015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2990EC-25AB-4924-9FF1-8A6EE0AE829A}" type="datetimeFigureOut">
              <a:rPr lang="en-US" smtClean="0"/>
              <a:t>4/1/2015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2990EC-25AB-4924-9FF1-8A6EE0AE829A}" type="datetimeFigureOut">
              <a:rPr lang="en-US" smtClean="0"/>
              <a:t>4/1/2015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2990EC-25AB-4924-9FF1-8A6EE0AE829A}" type="datetimeFigureOut">
              <a:rPr lang="en-US" smtClean="0"/>
              <a:t>4/1/2015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990EC-25AB-4924-9FF1-8A6EE0AE829A}" type="datetimeFigureOut">
              <a:rPr lang="en-US" smtClean="0"/>
              <a:t>4/1/2015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990EC-25AB-4924-9FF1-8A6EE0AE829A}" type="datetimeFigureOut">
              <a:rPr lang="en-US" smtClean="0"/>
              <a:t>4/1/2015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990EC-25AB-4924-9FF1-8A6EE0AE829A}" type="datetimeFigureOut">
              <a:rPr lang="en-US" smtClean="0"/>
              <a:t>4/1/2015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D6C818-E8D4-4CFB-8EF8-4FD1E7D4B67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990EC-25AB-4924-9FF1-8A6EE0AE829A}" type="datetimeFigureOut">
              <a:rPr lang="en-US" smtClean="0"/>
              <a:t>4/1/2015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6C818-E8D4-4CFB-8EF8-4FD1E7D4B67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jpeg"/><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hyperlink" Target="http://www.zionyouth.be/var/images/foto's%20tekst/Zion_Youth_project.jpg" TargetMode="External"/><Relationship Id="rId5" Type="http://schemas.openxmlformats.org/officeDocument/2006/relationships/oleObject" Target="../embeddings/Microsoft_Office_Excel_97-2003_Worksheet2.xls"/><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jpeg"/><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hyperlink" Target="http://www.zionyouth.be/var/images/foto's%20tekst/Zion_Youth_project.jpg" TargetMode="External"/><Relationship Id="rId5" Type="http://schemas.openxmlformats.org/officeDocument/2006/relationships/oleObject" Target="../embeddings/Microsoft_Office_Excel_97-2003_Worksheet3.xls"/><Relationship Id="rId4"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jpeg"/><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hyperlink" Target="http://www.zionyouth.be/var/images/foto's%20tekst/Zion_Youth_project.jpg" TargetMode="External"/><Relationship Id="rId5" Type="http://schemas.openxmlformats.org/officeDocument/2006/relationships/oleObject" Target="../embeddings/Microsoft_Office_Excel_97-2003_Worksheet1.xls"/><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defRPr/>
            </a:pPr>
            <a:r>
              <a:rPr lang="en-US" sz="3800" smtClean="0"/>
              <a:t>Understanding International Issues in Comparative Education</a:t>
            </a:r>
          </a:p>
        </p:txBody>
      </p:sp>
      <p:sp>
        <p:nvSpPr>
          <p:cNvPr id="46083" name="Rectangle 3"/>
          <p:cNvSpPr>
            <a:spLocks noGrp="1" noChangeArrowheads="1"/>
          </p:cNvSpPr>
          <p:nvPr>
            <p:ph sz="quarter" idx="1"/>
          </p:nvPr>
        </p:nvSpPr>
        <p:spPr/>
        <p:txBody>
          <a:bodyPr/>
          <a:lstStyle/>
          <a:p>
            <a:pPr eaLnBrk="1" hangingPunct="1">
              <a:lnSpc>
                <a:spcPct val="90000"/>
              </a:lnSpc>
              <a:defRPr/>
            </a:pPr>
            <a:endParaRPr lang="en-US" sz="2800" smtClean="0"/>
          </a:p>
          <a:p>
            <a:pPr eaLnBrk="1" hangingPunct="1">
              <a:lnSpc>
                <a:spcPct val="90000"/>
              </a:lnSpc>
              <a:defRPr/>
            </a:pPr>
            <a:r>
              <a:rPr lang="en-US" sz="2800" smtClean="0"/>
              <a:t>Knowledge can be generated within “local” or “global”</a:t>
            </a:r>
            <a:r>
              <a:rPr lang="en-US" sz="2800" smtClean="0">
                <a:solidFill>
                  <a:srgbClr val="3333FF"/>
                </a:solidFill>
              </a:rPr>
              <a:t> </a:t>
            </a:r>
            <a:r>
              <a:rPr lang="en-US" sz="2800" smtClean="0"/>
              <a:t>context.</a:t>
            </a:r>
          </a:p>
          <a:p>
            <a:pPr lvl="1" eaLnBrk="1" hangingPunct="1">
              <a:lnSpc>
                <a:spcPct val="90000"/>
              </a:lnSpc>
              <a:defRPr/>
            </a:pPr>
            <a:r>
              <a:rPr lang="en-US" sz="2400" smtClean="0"/>
              <a:t>Local: </a:t>
            </a:r>
            <a:r>
              <a:rPr lang="en-US" sz="2400" smtClean="0">
                <a:solidFill>
                  <a:srgbClr val="3333FF"/>
                </a:solidFill>
              </a:rPr>
              <a:t>relativist</a:t>
            </a:r>
          </a:p>
          <a:p>
            <a:pPr lvl="1" eaLnBrk="1" hangingPunct="1">
              <a:lnSpc>
                <a:spcPct val="90000"/>
              </a:lnSpc>
              <a:defRPr/>
            </a:pPr>
            <a:r>
              <a:rPr lang="en-US" sz="2400" smtClean="0"/>
              <a:t>Global: </a:t>
            </a:r>
            <a:r>
              <a:rPr lang="en-US" sz="2400" smtClean="0">
                <a:solidFill>
                  <a:srgbClr val="3333FF"/>
                </a:solidFill>
              </a:rPr>
              <a:t>positivist</a:t>
            </a:r>
            <a:endParaRPr lang="en-US" sz="2400" smtClean="0"/>
          </a:p>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Knowledge must resonate beyond national borders.</a:t>
            </a:r>
          </a:p>
          <a:p>
            <a:pPr lvl="1" eaLnBrk="1" hangingPunct="1">
              <a:lnSpc>
                <a:spcPct val="90000"/>
              </a:lnSpc>
              <a:defRPr/>
            </a:pPr>
            <a:r>
              <a:rPr lang="en-US" sz="2400" smtClean="0"/>
              <a:t>Cross-national investigation: </a:t>
            </a:r>
            <a:r>
              <a:rPr lang="en-US" sz="2400" smtClean="0">
                <a:solidFill>
                  <a:srgbClr val="3333FF"/>
                </a:solidFill>
              </a:rPr>
              <a:t>positivist</a:t>
            </a:r>
          </a:p>
          <a:p>
            <a:pPr lvl="1" eaLnBrk="1" hangingPunct="1">
              <a:lnSpc>
                <a:spcPct val="90000"/>
              </a:lnSpc>
              <a:defRPr/>
            </a:pPr>
            <a:r>
              <a:rPr lang="en-US" sz="2400" i="1" smtClean="0"/>
              <a:t>Verstehen</a:t>
            </a:r>
            <a:r>
              <a:rPr lang="en-US" sz="2400" smtClean="0"/>
              <a:t> comprehension: </a:t>
            </a:r>
            <a:r>
              <a:rPr lang="en-US" sz="2400" smtClean="0">
                <a:solidFill>
                  <a:srgbClr val="3333FF"/>
                </a:solidFill>
              </a:rPr>
              <a:t>relativist</a:t>
            </a:r>
            <a:endParaRPr lang="en-US" sz="240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normAutofit fontScale="90000"/>
          </a:bodyPr>
          <a:lstStyle/>
          <a:p>
            <a:pPr eaLnBrk="1" hangingPunct="1">
              <a:defRPr/>
            </a:pPr>
            <a:r>
              <a:rPr lang="en-US" sz="3800" smtClean="0"/>
              <a:t>Normative Boundaries in Comparative Education</a:t>
            </a:r>
          </a:p>
        </p:txBody>
      </p:sp>
      <p:graphicFrame>
        <p:nvGraphicFramePr>
          <p:cNvPr id="3074" name="Organization Chart 7"/>
          <p:cNvGraphicFramePr>
            <a:graphicFrameLocks/>
          </p:cNvGraphicFramePr>
          <p:nvPr>
            <p:ph type="dgm" idx="1"/>
          </p:nvPr>
        </p:nvGraphicFramePr>
        <p:xfrm>
          <a:off x="457200" y="1617663"/>
          <a:ext cx="8229600" cy="4495800"/>
        </p:xfrm>
        <a:graphic>
          <a:graphicData uri="http://schemas.openxmlformats.org/drawingml/2006/compatibility">
            <com:legacyDrawing xmlns:com="http://schemas.openxmlformats.org/drawingml/2006/compatibility" spid="_x0000_s2050"/>
          </a:graphicData>
        </a:graphic>
      </p:graphicFrame>
    </p:spTree>
  </p:cSld>
  <p:clrMapOvr>
    <a:masterClrMapping/>
  </p:clrMapOvr>
  <p:transition>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mtClean="0">
                <a:solidFill>
                  <a:srgbClr val="0033CC"/>
                </a:solidFill>
              </a:rPr>
              <a:t>Beyond the Normative</a:t>
            </a:r>
          </a:p>
        </p:txBody>
      </p:sp>
      <p:sp>
        <p:nvSpPr>
          <p:cNvPr id="40963" name="Rectangle 3"/>
          <p:cNvSpPr>
            <a:spLocks noGrp="1" noChangeArrowheads="1"/>
          </p:cNvSpPr>
          <p:nvPr>
            <p:ph sz="quarter" idx="1"/>
          </p:nvPr>
        </p:nvSpPr>
        <p:spPr/>
        <p:txBody>
          <a:bodyPr/>
          <a:lstStyle/>
          <a:p>
            <a:pPr algn="ctr" eaLnBrk="1" hangingPunct="1">
              <a:defRPr/>
            </a:pPr>
            <a:endParaRPr lang="en-US" smtClean="0"/>
          </a:p>
          <a:p>
            <a:pPr algn="ctr" eaLnBrk="1" hangingPunct="1">
              <a:defRPr/>
            </a:pPr>
            <a:endParaRPr lang="en-US" smtClean="0"/>
          </a:p>
          <a:p>
            <a:pPr algn="ctr" eaLnBrk="1" hangingPunct="1">
              <a:defRPr/>
            </a:pPr>
            <a:endParaRPr lang="en-US" smtClean="0"/>
          </a:p>
          <a:p>
            <a:pPr algn="ctr" eaLnBrk="1" hangingPunct="1">
              <a:defRPr/>
            </a:pPr>
            <a:endParaRPr lang="en-US" smtClean="0"/>
          </a:p>
        </p:txBody>
      </p:sp>
      <p:sp>
        <p:nvSpPr>
          <p:cNvPr id="31748" name="Line 9"/>
          <p:cNvSpPr>
            <a:spLocks noChangeShapeType="1"/>
          </p:cNvSpPr>
          <p:nvPr/>
        </p:nvSpPr>
        <p:spPr bwMode="auto">
          <a:xfrm>
            <a:off x="2286000" y="3200400"/>
            <a:ext cx="4343400" cy="0"/>
          </a:xfrm>
          <a:prstGeom prst="line">
            <a:avLst/>
          </a:prstGeom>
          <a:noFill/>
          <a:ln w="9525">
            <a:solidFill>
              <a:schemeClr val="tx1"/>
            </a:solidFill>
            <a:round/>
            <a:headEnd/>
            <a:tailEnd/>
          </a:ln>
        </p:spPr>
        <p:txBody>
          <a:bodyPr/>
          <a:lstStyle/>
          <a:p>
            <a:endParaRPr lang="en-US"/>
          </a:p>
        </p:txBody>
      </p:sp>
      <p:sp>
        <p:nvSpPr>
          <p:cNvPr id="31749" name="Text Box 10"/>
          <p:cNvSpPr txBox="1">
            <a:spLocks noChangeArrowheads="1"/>
          </p:cNvSpPr>
          <p:nvPr/>
        </p:nvSpPr>
        <p:spPr bwMode="auto">
          <a:xfrm>
            <a:off x="2286000" y="2590800"/>
            <a:ext cx="1752600" cy="366713"/>
          </a:xfrm>
          <a:prstGeom prst="rect">
            <a:avLst/>
          </a:prstGeom>
          <a:noFill/>
          <a:ln w="9525">
            <a:noFill/>
            <a:miter lim="800000"/>
            <a:headEnd/>
            <a:tailEnd/>
          </a:ln>
        </p:spPr>
        <p:txBody>
          <a:bodyPr>
            <a:spAutoFit/>
          </a:bodyPr>
          <a:lstStyle/>
          <a:p>
            <a:endParaRPr lang="en-US"/>
          </a:p>
        </p:txBody>
      </p:sp>
      <p:sp>
        <p:nvSpPr>
          <p:cNvPr id="31750" name="Text Box 11"/>
          <p:cNvSpPr txBox="1">
            <a:spLocks noChangeArrowheads="1"/>
          </p:cNvSpPr>
          <p:nvPr/>
        </p:nvSpPr>
        <p:spPr bwMode="auto">
          <a:xfrm>
            <a:off x="2133600" y="2622550"/>
            <a:ext cx="1600200" cy="366713"/>
          </a:xfrm>
          <a:prstGeom prst="rect">
            <a:avLst/>
          </a:prstGeom>
          <a:noFill/>
          <a:ln w="9525">
            <a:noFill/>
            <a:miter lim="800000"/>
            <a:headEnd/>
            <a:tailEnd/>
          </a:ln>
        </p:spPr>
        <p:txBody>
          <a:bodyPr>
            <a:spAutoFit/>
          </a:bodyPr>
          <a:lstStyle/>
          <a:p>
            <a:r>
              <a:rPr lang="en-US"/>
              <a:t>Positivism</a:t>
            </a:r>
          </a:p>
        </p:txBody>
      </p:sp>
      <p:sp>
        <p:nvSpPr>
          <p:cNvPr id="31751" name="Text Box 14"/>
          <p:cNvSpPr txBox="1">
            <a:spLocks noChangeArrowheads="1"/>
          </p:cNvSpPr>
          <p:nvPr/>
        </p:nvSpPr>
        <p:spPr bwMode="auto">
          <a:xfrm>
            <a:off x="5562600" y="2590800"/>
            <a:ext cx="1219200" cy="366713"/>
          </a:xfrm>
          <a:prstGeom prst="rect">
            <a:avLst/>
          </a:prstGeom>
          <a:noFill/>
          <a:ln w="9525">
            <a:noFill/>
            <a:miter lim="800000"/>
            <a:headEnd/>
            <a:tailEnd/>
          </a:ln>
        </p:spPr>
        <p:txBody>
          <a:bodyPr>
            <a:spAutoFit/>
          </a:bodyPr>
          <a:lstStyle/>
          <a:p>
            <a:r>
              <a:rPr lang="en-US"/>
              <a:t>Relativism</a:t>
            </a:r>
          </a:p>
        </p:txBody>
      </p:sp>
      <p:sp>
        <p:nvSpPr>
          <p:cNvPr id="31752" name="Text Box 16"/>
          <p:cNvSpPr txBox="1">
            <a:spLocks noChangeArrowheads="1"/>
          </p:cNvSpPr>
          <p:nvPr/>
        </p:nvSpPr>
        <p:spPr bwMode="auto">
          <a:xfrm>
            <a:off x="3886200" y="1600200"/>
            <a:ext cx="1676400" cy="457200"/>
          </a:xfrm>
          <a:prstGeom prst="rect">
            <a:avLst/>
          </a:prstGeom>
          <a:noFill/>
          <a:ln w="9525">
            <a:noFill/>
            <a:miter lim="800000"/>
            <a:headEnd/>
            <a:tailEnd/>
          </a:ln>
        </p:spPr>
        <p:txBody>
          <a:bodyPr>
            <a:spAutoFit/>
          </a:bodyPr>
          <a:lstStyle/>
          <a:p>
            <a:r>
              <a:rPr lang="en-US" sz="2400">
                <a:solidFill>
                  <a:srgbClr val="FFFF00"/>
                </a:solidFill>
              </a:rPr>
              <a:t>Normative</a:t>
            </a:r>
          </a:p>
        </p:txBody>
      </p:sp>
      <p:sp>
        <p:nvSpPr>
          <p:cNvPr id="31753" name="Line 17"/>
          <p:cNvSpPr>
            <a:spLocks noChangeShapeType="1"/>
          </p:cNvSpPr>
          <p:nvPr/>
        </p:nvSpPr>
        <p:spPr bwMode="auto">
          <a:xfrm flipV="1">
            <a:off x="2819400" y="2057400"/>
            <a:ext cx="1752600" cy="609600"/>
          </a:xfrm>
          <a:prstGeom prst="line">
            <a:avLst/>
          </a:prstGeom>
          <a:noFill/>
          <a:ln w="9525">
            <a:solidFill>
              <a:schemeClr val="tx1"/>
            </a:solidFill>
            <a:round/>
            <a:headEnd/>
            <a:tailEnd/>
          </a:ln>
        </p:spPr>
        <p:txBody>
          <a:bodyPr/>
          <a:lstStyle/>
          <a:p>
            <a:endParaRPr lang="en-US"/>
          </a:p>
        </p:txBody>
      </p:sp>
      <p:sp>
        <p:nvSpPr>
          <p:cNvPr id="31754" name="Line 18"/>
          <p:cNvSpPr>
            <a:spLocks noChangeShapeType="1"/>
          </p:cNvSpPr>
          <p:nvPr/>
        </p:nvSpPr>
        <p:spPr bwMode="auto">
          <a:xfrm flipH="1" flipV="1">
            <a:off x="4648200" y="2057400"/>
            <a:ext cx="1524000" cy="457200"/>
          </a:xfrm>
          <a:prstGeom prst="line">
            <a:avLst/>
          </a:prstGeom>
          <a:noFill/>
          <a:ln w="9525">
            <a:solidFill>
              <a:schemeClr val="tx1"/>
            </a:solidFill>
            <a:round/>
            <a:headEnd/>
            <a:tailEnd/>
          </a:ln>
        </p:spPr>
        <p:txBody>
          <a:bodyPr/>
          <a:lstStyle/>
          <a:p>
            <a:endParaRPr lang="en-US"/>
          </a:p>
        </p:txBody>
      </p:sp>
      <p:sp>
        <p:nvSpPr>
          <p:cNvPr id="31755" name="Rectangle 19"/>
          <p:cNvSpPr>
            <a:spLocks noChangeArrowheads="1"/>
          </p:cNvSpPr>
          <p:nvPr/>
        </p:nvSpPr>
        <p:spPr bwMode="auto">
          <a:xfrm>
            <a:off x="609600" y="2971800"/>
            <a:ext cx="1295400" cy="9144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3333FF"/>
                </a:solidFill>
              </a:rPr>
              <a:t>Holocultural</a:t>
            </a:r>
          </a:p>
          <a:p>
            <a:pPr algn="ctr"/>
            <a:r>
              <a:rPr lang="en-US">
                <a:solidFill>
                  <a:srgbClr val="3333FF"/>
                </a:solidFill>
              </a:rPr>
              <a:t>Study</a:t>
            </a:r>
          </a:p>
        </p:txBody>
      </p:sp>
      <p:sp>
        <p:nvSpPr>
          <p:cNvPr id="31756" name="Rectangle 21"/>
          <p:cNvSpPr>
            <a:spLocks noChangeArrowheads="1"/>
          </p:cNvSpPr>
          <p:nvPr/>
        </p:nvSpPr>
        <p:spPr bwMode="auto">
          <a:xfrm>
            <a:off x="7239000" y="2971800"/>
            <a:ext cx="1295400" cy="838200"/>
          </a:xfrm>
          <a:prstGeom prst="rect">
            <a:avLst/>
          </a:prstGeom>
          <a:solidFill>
            <a:schemeClr val="accent1"/>
          </a:solidFill>
          <a:ln w="9525">
            <a:solidFill>
              <a:schemeClr val="tx1"/>
            </a:solidFill>
            <a:miter lim="800000"/>
            <a:headEnd/>
            <a:tailEnd/>
          </a:ln>
        </p:spPr>
        <p:txBody>
          <a:bodyPr wrap="none" anchor="ctr"/>
          <a:lstStyle/>
          <a:p>
            <a:pPr algn="ctr"/>
            <a:endParaRPr lang="en-US"/>
          </a:p>
        </p:txBody>
      </p:sp>
      <p:sp>
        <p:nvSpPr>
          <p:cNvPr id="31757" name="Text Box 23"/>
          <p:cNvSpPr txBox="1">
            <a:spLocks noChangeArrowheads="1"/>
          </p:cNvSpPr>
          <p:nvPr/>
        </p:nvSpPr>
        <p:spPr bwMode="auto">
          <a:xfrm>
            <a:off x="7086600" y="3048000"/>
            <a:ext cx="1524000" cy="641350"/>
          </a:xfrm>
          <a:prstGeom prst="rect">
            <a:avLst/>
          </a:prstGeom>
          <a:noFill/>
          <a:ln w="9525">
            <a:noFill/>
            <a:miter lim="800000"/>
            <a:headEnd/>
            <a:tailEnd/>
          </a:ln>
        </p:spPr>
        <p:txBody>
          <a:bodyPr>
            <a:spAutoFit/>
          </a:bodyPr>
          <a:lstStyle/>
          <a:p>
            <a:pPr algn="ctr"/>
            <a:r>
              <a:rPr lang="en-US">
                <a:solidFill>
                  <a:srgbClr val="3333FF"/>
                </a:solidFill>
              </a:rPr>
              <a:t>Postmodern</a:t>
            </a:r>
          </a:p>
          <a:p>
            <a:pPr algn="ctr"/>
            <a:r>
              <a:rPr lang="en-US">
                <a:solidFill>
                  <a:srgbClr val="3333FF"/>
                </a:solidFill>
              </a:rPr>
              <a:t>Study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defRPr/>
            </a:pPr>
            <a:r>
              <a:rPr lang="en-US" sz="3800" smtClean="0"/>
              <a:t>Partial Definitions Draw Narrowly Confined Boundaries for Comparative Education</a:t>
            </a:r>
          </a:p>
        </p:txBody>
      </p:sp>
      <p:sp>
        <p:nvSpPr>
          <p:cNvPr id="48131" name="Rectangle 3"/>
          <p:cNvSpPr>
            <a:spLocks noGrp="1" noChangeArrowheads="1"/>
          </p:cNvSpPr>
          <p:nvPr>
            <p:ph sz="quarter" idx="1"/>
          </p:nvPr>
        </p:nvSpPr>
        <p:spPr>
          <a:xfrm>
            <a:off x="914400" y="1447800"/>
            <a:ext cx="7772400" cy="6324600"/>
          </a:xfrm>
        </p:spPr>
        <p:txBody>
          <a:bodyPr>
            <a:normAutofit fontScale="85000" lnSpcReduction="20000"/>
          </a:bodyPr>
          <a:lstStyle/>
          <a:p>
            <a:pPr eaLnBrk="1" hangingPunct="1">
              <a:lnSpc>
                <a:spcPct val="80000"/>
              </a:lnSpc>
              <a:defRPr/>
            </a:pPr>
            <a:endParaRPr lang="en-US" sz="800" u="sng" dirty="0" smtClean="0"/>
          </a:p>
          <a:p>
            <a:pPr eaLnBrk="1" hangingPunct="1">
              <a:lnSpc>
                <a:spcPct val="80000"/>
              </a:lnSpc>
              <a:defRPr/>
            </a:pPr>
            <a:endParaRPr lang="en-US" sz="2500" u="sng" dirty="0" smtClean="0"/>
          </a:p>
          <a:p>
            <a:pPr eaLnBrk="1" hangingPunct="1">
              <a:lnSpc>
                <a:spcPct val="80000"/>
              </a:lnSpc>
              <a:defRPr/>
            </a:pPr>
            <a:r>
              <a:rPr lang="en-US" sz="2500" u="sng" dirty="0" smtClean="0"/>
              <a:t>Positivist</a:t>
            </a:r>
          </a:p>
          <a:p>
            <a:pPr eaLnBrk="1" hangingPunct="1">
              <a:lnSpc>
                <a:spcPct val="80000"/>
              </a:lnSpc>
              <a:defRPr/>
            </a:pPr>
            <a:endParaRPr lang="en-US" sz="2500" u="sng" dirty="0" smtClean="0"/>
          </a:p>
          <a:p>
            <a:pPr lvl="1" eaLnBrk="1" hangingPunct="1">
              <a:lnSpc>
                <a:spcPct val="80000"/>
              </a:lnSpc>
              <a:buFont typeface="Wingdings" pitchFamily="2" charset="2"/>
              <a:buNone/>
              <a:defRPr/>
            </a:pPr>
            <a:r>
              <a:rPr lang="en-US" sz="2500" dirty="0" smtClean="0"/>
              <a:t>“. . . intercultural comparison of the structure, operation, ends, methods 	and achievements of different educational systems and of the social 	correlations of these educational systems and their elements.” </a:t>
            </a:r>
          </a:p>
          <a:p>
            <a:pPr lvl="1" eaLnBrk="1" hangingPunct="1">
              <a:lnSpc>
                <a:spcPct val="80000"/>
              </a:lnSpc>
              <a:buFont typeface="Wingdings" pitchFamily="2" charset="2"/>
              <a:buNone/>
              <a:defRPr/>
            </a:pPr>
            <a:r>
              <a:rPr lang="en-US" sz="2500" dirty="0" smtClean="0">
                <a:cs typeface="Tahoma" pitchFamily="34" charset="0"/>
              </a:rPr>
              <a:t>			―  C. Arnold Anderson</a:t>
            </a:r>
          </a:p>
          <a:p>
            <a:pPr eaLnBrk="1" hangingPunct="1">
              <a:lnSpc>
                <a:spcPct val="80000"/>
              </a:lnSpc>
              <a:buFont typeface="Wingdings" pitchFamily="2" charset="2"/>
              <a:buNone/>
              <a:defRPr/>
            </a:pPr>
            <a:endParaRPr lang="en-US" sz="2500" dirty="0" smtClean="0">
              <a:cs typeface="Tahoma" pitchFamily="34" charset="0"/>
            </a:endParaRPr>
          </a:p>
          <a:p>
            <a:pPr eaLnBrk="1" hangingPunct="1">
              <a:lnSpc>
                <a:spcPct val="80000"/>
              </a:lnSpc>
              <a:buFont typeface="Wingdings" pitchFamily="2" charset="2"/>
              <a:buNone/>
              <a:defRPr/>
            </a:pPr>
            <a:endParaRPr lang="en-US" sz="2500" dirty="0" smtClean="0">
              <a:cs typeface="Tahoma" pitchFamily="34" charset="0"/>
            </a:endParaRPr>
          </a:p>
          <a:p>
            <a:pPr eaLnBrk="1" hangingPunct="1">
              <a:lnSpc>
                <a:spcPct val="80000"/>
              </a:lnSpc>
              <a:buFont typeface="Wingdings" pitchFamily="2" charset="2"/>
              <a:buNone/>
              <a:defRPr/>
            </a:pPr>
            <a:endParaRPr lang="en-US" sz="2500" dirty="0" smtClean="0">
              <a:cs typeface="Tahoma" pitchFamily="34" charset="0"/>
            </a:endParaRPr>
          </a:p>
          <a:p>
            <a:pPr eaLnBrk="1" hangingPunct="1">
              <a:lnSpc>
                <a:spcPct val="80000"/>
              </a:lnSpc>
              <a:defRPr/>
            </a:pPr>
            <a:r>
              <a:rPr lang="en-US" sz="2500" u="sng" dirty="0" smtClean="0"/>
              <a:t>Relativist</a:t>
            </a:r>
          </a:p>
          <a:p>
            <a:pPr eaLnBrk="1" hangingPunct="1">
              <a:lnSpc>
                <a:spcPct val="80000"/>
              </a:lnSpc>
              <a:buFont typeface="Wingdings" pitchFamily="2" charset="2"/>
              <a:buNone/>
              <a:defRPr/>
            </a:pPr>
            <a:endParaRPr lang="en-US" sz="2500" u="sng" dirty="0" smtClean="0"/>
          </a:p>
          <a:p>
            <a:pPr eaLnBrk="1" hangingPunct="1">
              <a:lnSpc>
                <a:spcPct val="80000"/>
              </a:lnSpc>
              <a:buFont typeface="Wingdings" pitchFamily="2" charset="2"/>
              <a:buNone/>
              <a:defRPr/>
            </a:pPr>
            <a:r>
              <a:rPr lang="en-US" sz="2500" dirty="0" smtClean="0"/>
              <a:t>	“The comparative study of one of the most complex forms of human           	behavior, the educational process.  It ought not to be confined to the 	study of school systems or to the study of any other kind of single 	factor.  I consider the educational process as a total process.”</a:t>
            </a:r>
          </a:p>
          <a:p>
            <a:pPr eaLnBrk="1" hangingPunct="1">
              <a:lnSpc>
                <a:spcPct val="80000"/>
              </a:lnSpc>
              <a:buFont typeface="Wingdings" pitchFamily="2" charset="2"/>
              <a:buNone/>
              <a:defRPr/>
            </a:pPr>
            <a:r>
              <a:rPr lang="en-US" sz="2500" dirty="0" smtClean="0"/>
              <a:t>			</a:t>
            </a:r>
            <a:r>
              <a:rPr lang="en-US" sz="2500" dirty="0" smtClean="0">
                <a:cs typeface="Tahoma" pitchFamily="34" charset="0"/>
              </a:rPr>
              <a:t>― Edmund King</a:t>
            </a:r>
            <a:r>
              <a:rPr lang="en-US" sz="2500" dirty="0" smtClean="0"/>
              <a:t> </a:t>
            </a:r>
          </a:p>
          <a:p>
            <a:pPr eaLnBrk="1" hangingPunct="1">
              <a:lnSpc>
                <a:spcPct val="80000"/>
              </a:lnSpc>
              <a:defRPr/>
            </a:pPr>
            <a:endParaRPr lang="en-US" sz="1800" u="sng" dirty="0" smtClean="0"/>
          </a:p>
          <a:p>
            <a:pPr eaLnBrk="1" hangingPunct="1">
              <a:lnSpc>
                <a:spcPct val="80000"/>
              </a:lnSpc>
              <a:defRPr/>
            </a:pPr>
            <a:endParaRPr lang="en-US" sz="800" u="sng" dirty="0" smtClean="0"/>
          </a:p>
          <a:p>
            <a:pPr eaLnBrk="1" hangingPunct="1">
              <a:lnSpc>
                <a:spcPct val="80000"/>
              </a:lnSpc>
              <a:buFont typeface="Wingdings" pitchFamily="2" charset="2"/>
              <a:buNone/>
              <a:defRPr/>
            </a:pPr>
            <a:endParaRPr lang="en-US" sz="800" u="sng" dirty="0" smtClean="0"/>
          </a:p>
          <a:p>
            <a:pPr eaLnBrk="1" hangingPunct="1">
              <a:lnSpc>
                <a:spcPct val="80000"/>
              </a:lnSpc>
              <a:buFont typeface="Wingdings" pitchFamily="2" charset="2"/>
              <a:buNone/>
              <a:defRPr/>
            </a:pPr>
            <a:endParaRPr lang="en-US" sz="800" u="sng" dirty="0" smtClean="0"/>
          </a:p>
          <a:p>
            <a:pPr eaLnBrk="1" hangingPunct="1">
              <a:lnSpc>
                <a:spcPct val="80000"/>
              </a:lnSpc>
              <a:defRPr/>
            </a:pPr>
            <a:endParaRPr lang="en-US" sz="800" u="sng" dirty="0" smtClean="0"/>
          </a:p>
          <a:p>
            <a:pPr eaLnBrk="1" hangingPunct="1">
              <a:lnSpc>
                <a:spcPct val="80000"/>
              </a:lnSpc>
              <a:defRPr/>
            </a:pPr>
            <a:endParaRPr lang="en-US" sz="800" u="sng" dirty="0" smtClean="0"/>
          </a:p>
          <a:p>
            <a:pPr eaLnBrk="1" hangingPunct="1">
              <a:lnSpc>
                <a:spcPct val="80000"/>
              </a:lnSpc>
              <a:defRPr/>
            </a:pPr>
            <a:endParaRPr lang="en-US" sz="800" u="sng" dirty="0" smtClean="0"/>
          </a:p>
          <a:p>
            <a:pPr eaLnBrk="1" hangingPunct="1">
              <a:lnSpc>
                <a:spcPct val="80000"/>
              </a:lnSpc>
              <a:defRPr/>
            </a:pPr>
            <a:endParaRPr lang="en-US" sz="800" u="sng" dirty="0" smtClean="0"/>
          </a:p>
          <a:p>
            <a:pPr eaLnBrk="1" hangingPunct="1">
              <a:lnSpc>
                <a:spcPct val="80000"/>
              </a:lnSpc>
              <a:defRPr/>
            </a:pPr>
            <a:endParaRPr lang="en-US" sz="800" u="sng" dirty="0" smtClean="0"/>
          </a:p>
          <a:p>
            <a:pPr eaLnBrk="1" hangingPunct="1">
              <a:lnSpc>
                <a:spcPct val="80000"/>
              </a:lnSpc>
              <a:defRPr/>
            </a:pPr>
            <a:endParaRPr lang="en-US" sz="800" u="sng" dirty="0" smtClean="0"/>
          </a:p>
          <a:p>
            <a:pPr eaLnBrk="1" hangingPunct="1">
              <a:lnSpc>
                <a:spcPct val="80000"/>
              </a:lnSpc>
              <a:defRPr/>
            </a:pPr>
            <a:endParaRPr lang="en-US" sz="800" u="sng" dirty="0" smtClean="0"/>
          </a:p>
          <a:p>
            <a:pPr eaLnBrk="1" hangingPunct="1">
              <a:lnSpc>
                <a:spcPct val="80000"/>
              </a:lnSpc>
              <a:defRPr/>
            </a:pPr>
            <a:endParaRPr lang="en-US" sz="800" u="sng" dirty="0" smtClean="0"/>
          </a:p>
          <a:p>
            <a:pPr eaLnBrk="1" hangingPunct="1">
              <a:lnSpc>
                <a:spcPct val="80000"/>
              </a:lnSpc>
              <a:buFont typeface="Wingdings" pitchFamily="2" charset="2"/>
              <a:buNone/>
              <a:defRPr/>
            </a:pPr>
            <a:r>
              <a:rPr lang="en-US" sz="500" dirty="0" smtClean="0"/>
              <a:t>	</a:t>
            </a:r>
            <a:endParaRPr lang="en-US" sz="500" dirty="0" smtClean="0">
              <a:cs typeface="Tahoma" pitchFamily="34" charset="0"/>
            </a:endParaRPr>
          </a:p>
          <a:p>
            <a:pPr eaLnBrk="1" hangingPunct="1">
              <a:lnSpc>
                <a:spcPct val="80000"/>
              </a:lnSpc>
              <a:buFont typeface="Wingdings" pitchFamily="2" charset="2"/>
              <a:buNone/>
              <a:defRPr/>
            </a:pPr>
            <a:endParaRPr lang="en-US" sz="500" u="sng" dirty="0" smtClean="0"/>
          </a:p>
          <a:p>
            <a:pPr lvl="1" eaLnBrk="1" hangingPunct="1">
              <a:lnSpc>
                <a:spcPct val="80000"/>
              </a:lnSpc>
              <a:buFont typeface="Wingdings" pitchFamily="2" charset="2"/>
              <a:buNone/>
              <a:defRPr/>
            </a:pPr>
            <a:endParaRPr lang="en-US" sz="1100" u="sng"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endParaRPr lang="en-US" smtClean="0"/>
          </a:p>
        </p:txBody>
      </p:sp>
      <p:graphicFrame>
        <p:nvGraphicFramePr>
          <p:cNvPr id="8194" name="Object 3"/>
          <p:cNvGraphicFramePr>
            <a:graphicFrameLocks noChangeAspect="1"/>
          </p:cNvGraphicFramePr>
          <p:nvPr>
            <p:ph sz="quarter" idx="1"/>
          </p:nvPr>
        </p:nvGraphicFramePr>
        <p:xfrm>
          <a:off x="0" y="280988"/>
          <a:ext cx="9144000" cy="6296025"/>
        </p:xfrm>
        <a:graphic>
          <a:graphicData uri="http://schemas.openxmlformats.org/presentationml/2006/ole">
            <p:oleObj spid="_x0000_s3074" name="Chart" r:id="rId5" imgW="4892196" imgH="3367901" progId="Excel.Sheet.8">
              <p:embed/>
            </p:oleObj>
          </a:graphicData>
        </a:graphic>
      </p:graphicFrame>
      <p:sp>
        <p:nvSpPr>
          <p:cNvPr id="8196" name="Text Box 4"/>
          <p:cNvSpPr txBox="1">
            <a:spLocks noChangeArrowheads="1"/>
          </p:cNvSpPr>
          <p:nvPr/>
        </p:nvSpPr>
        <p:spPr bwMode="auto">
          <a:xfrm>
            <a:off x="593725" y="420688"/>
            <a:ext cx="3105150" cy="1555750"/>
          </a:xfrm>
          <a:prstGeom prst="rect">
            <a:avLst/>
          </a:prstGeom>
          <a:noFill/>
          <a:ln w="9525">
            <a:noFill/>
            <a:miter lim="800000"/>
            <a:headEnd/>
            <a:tailEnd/>
          </a:ln>
        </p:spPr>
        <p:txBody>
          <a:bodyPr wrap="none">
            <a:spAutoFit/>
          </a:bodyPr>
          <a:lstStyle/>
          <a:p>
            <a:r>
              <a:rPr lang="en-US" sz="2400" b="1"/>
              <a:t>Economic Context</a:t>
            </a:r>
          </a:p>
          <a:p>
            <a:r>
              <a:rPr lang="en-US" b="1"/>
              <a:t>  Structure of the Economy</a:t>
            </a:r>
          </a:p>
          <a:p>
            <a:r>
              <a:rPr lang="en-US" b="1"/>
              <a:t>  Comparative Advantage</a:t>
            </a:r>
          </a:p>
          <a:p>
            <a:r>
              <a:rPr lang="en-US" b="1"/>
              <a:t>  Productivity</a:t>
            </a:r>
          </a:p>
          <a:p>
            <a:r>
              <a:rPr lang="en-US" b="1"/>
              <a:t>  Employment</a:t>
            </a:r>
          </a:p>
        </p:txBody>
      </p:sp>
      <p:sp>
        <p:nvSpPr>
          <p:cNvPr id="8197" name="Text Box 5"/>
          <p:cNvSpPr txBox="1">
            <a:spLocks noChangeArrowheads="1"/>
          </p:cNvSpPr>
          <p:nvPr/>
        </p:nvSpPr>
        <p:spPr bwMode="auto">
          <a:xfrm>
            <a:off x="6080125" y="268288"/>
            <a:ext cx="2554288" cy="1830387"/>
          </a:xfrm>
          <a:prstGeom prst="rect">
            <a:avLst/>
          </a:prstGeom>
          <a:noFill/>
          <a:ln w="9525">
            <a:noFill/>
            <a:miter lim="800000"/>
            <a:headEnd/>
            <a:tailEnd/>
          </a:ln>
        </p:spPr>
        <p:txBody>
          <a:bodyPr wrap="none">
            <a:spAutoFit/>
          </a:bodyPr>
          <a:lstStyle/>
          <a:p>
            <a:r>
              <a:rPr lang="en-US" sz="2400" b="1"/>
              <a:t>Cultural Context</a:t>
            </a:r>
          </a:p>
          <a:p>
            <a:r>
              <a:rPr lang="en-US" b="1"/>
              <a:t>   Identity</a:t>
            </a:r>
          </a:p>
          <a:p>
            <a:r>
              <a:rPr lang="en-US" b="1"/>
              <a:t>   Values</a:t>
            </a:r>
          </a:p>
          <a:p>
            <a:r>
              <a:rPr lang="en-US" b="1"/>
              <a:t>   Norms</a:t>
            </a:r>
          </a:p>
          <a:p>
            <a:r>
              <a:rPr lang="en-US" b="1"/>
              <a:t>   Shared meanings</a:t>
            </a:r>
          </a:p>
          <a:p>
            <a:r>
              <a:rPr lang="en-US"/>
              <a:t>   </a:t>
            </a:r>
          </a:p>
        </p:txBody>
      </p:sp>
      <p:sp>
        <p:nvSpPr>
          <p:cNvPr id="8198" name="Text Box 6"/>
          <p:cNvSpPr txBox="1">
            <a:spLocks noChangeArrowheads="1"/>
          </p:cNvSpPr>
          <p:nvPr/>
        </p:nvSpPr>
        <p:spPr bwMode="auto">
          <a:xfrm>
            <a:off x="304800" y="2362200"/>
            <a:ext cx="2686050" cy="1830388"/>
          </a:xfrm>
          <a:prstGeom prst="rect">
            <a:avLst/>
          </a:prstGeom>
          <a:noFill/>
          <a:ln w="9525">
            <a:noFill/>
            <a:miter lim="800000"/>
            <a:headEnd/>
            <a:tailEnd/>
          </a:ln>
        </p:spPr>
        <p:txBody>
          <a:bodyPr>
            <a:spAutoFit/>
          </a:bodyPr>
          <a:lstStyle/>
          <a:p>
            <a:r>
              <a:rPr lang="en-US" sz="2400" b="1"/>
              <a:t>Political Context</a:t>
            </a:r>
          </a:p>
          <a:p>
            <a:r>
              <a:rPr lang="en-US" b="1"/>
              <a:t>  State—representation</a:t>
            </a:r>
          </a:p>
          <a:p>
            <a:r>
              <a:rPr lang="en-US" b="1"/>
              <a:t>  Governance</a:t>
            </a:r>
          </a:p>
          <a:p>
            <a:r>
              <a:rPr lang="en-US" b="1"/>
              <a:t>  State legitimacy</a:t>
            </a:r>
          </a:p>
          <a:p>
            <a:r>
              <a:rPr lang="en-US" b="1"/>
              <a:t>  Stability</a:t>
            </a:r>
          </a:p>
          <a:p>
            <a:r>
              <a:rPr lang="en-US" b="1"/>
              <a:t>  Rule of Law</a:t>
            </a:r>
          </a:p>
        </p:txBody>
      </p:sp>
      <p:sp>
        <p:nvSpPr>
          <p:cNvPr id="8199" name="Text Box 7"/>
          <p:cNvSpPr txBox="1">
            <a:spLocks noChangeArrowheads="1"/>
          </p:cNvSpPr>
          <p:nvPr/>
        </p:nvSpPr>
        <p:spPr bwMode="auto">
          <a:xfrm>
            <a:off x="6400800" y="2746375"/>
            <a:ext cx="2300288" cy="1281113"/>
          </a:xfrm>
          <a:prstGeom prst="rect">
            <a:avLst/>
          </a:prstGeom>
          <a:noFill/>
          <a:ln w="9525">
            <a:noFill/>
            <a:miter lim="800000"/>
            <a:headEnd/>
            <a:tailEnd/>
          </a:ln>
        </p:spPr>
        <p:txBody>
          <a:bodyPr wrap="none">
            <a:spAutoFit/>
          </a:bodyPr>
          <a:lstStyle/>
          <a:p>
            <a:r>
              <a:rPr lang="en-US" sz="2400" b="1"/>
              <a:t>Social Context</a:t>
            </a:r>
          </a:p>
          <a:p>
            <a:r>
              <a:rPr lang="en-US" b="1"/>
              <a:t>  Status</a:t>
            </a:r>
          </a:p>
          <a:p>
            <a:r>
              <a:rPr lang="en-US" b="1"/>
              <a:t>  Hierarchies</a:t>
            </a:r>
          </a:p>
          <a:p>
            <a:r>
              <a:rPr lang="en-US" b="1"/>
              <a:t>  Individual-Society</a:t>
            </a:r>
          </a:p>
        </p:txBody>
      </p:sp>
      <p:sp>
        <p:nvSpPr>
          <p:cNvPr id="8200" name="Text Box 8"/>
          <p:cNvSpPr txBox="1">
            <a:spLocks noChangeArrowheads="1"/>
          </p:cNvSpPr>
          <p:nvPr/>
        </p:nvSpPr>
        <p:spPr bwMode="auto">
          <a:xfrm>
            <a:off x="5562600" y="4800600"/>
            <a:ext cx="3351213" cy="1006475"/>
          </a:xfrm>
          <a:prstGeom prst="rect">
            <a:avLst/>
          </a:prstGeom>
          <a:noFill/>
          <a:ln w="9525">
            <a:noFill/>
            <a:miter lim="800000"/>
            <a:headEnd/>
            <a:tailEnd/>
          </a:ln>
        </p:spPr>
        <p:txBody>
          <a:bodyPr wrap="none">
            <a:spAutoFit/>
          </a:bodyPr>
          <a:lstStyle/>
          <a:p>
            <a:r>
              <a:rPr lang="en-US" sz="2400" b="1"/>
              <a:t>Demographic Context</a:t>
            </a:r>
          </a:p>
          <a:p>
            <a:r>
              <a:rPr lang="en-US" b="1"/>
              <a:t>   Demographic Structure</a:t>
            </a:r>
          </a:p>
          <a:p>
            <a:r>
              <a:rPr lang="en-US" b="1"/>
              <a:t>   Demographic Dynamics</a:t>
            </a:r>
          </a:p>
        </p:txBody>
      </p:sp>
      <p:sp>
        <p:nvSpPr>
          <p:cNvPr id="8201" name="Text Box 9"/>
          <p:cNvSpPr txBox="1">
            <a:spLocks noChangeArrowheads="1"/>
          </p:cNvSpPr>
          <p:nvPr/>
        </p:nvSpPr>
        <p:spPr bwMode="auto">
          <a:xfrm>
            <a:off x="441325" y="4764088"/>
            <a:ext cx="3524250" cy="1006475"/>
          </a:xfrm>
          <a:prstGeom prst="rect">
            <a:avLst/>
          </a:prstGeom>
          <a:noFill/>
          <a:ln w="9525">
            <a:noFill/>
            <a:miter lim="800000"/>
            <a:headEnd/>
            <a:tailEnd/>
          </a:ln>
        </p:spPr>
        <p:txBody>
          <a:bodyPr wrap="none">
            <a:spAutoFit/>
          </a:bodyPr>
          <a:lstStyle/>
          <a:p>
            <a:r>
              <a:rPr lang="en-US" sz="2400" b="1"/>
              <a:t>Geographical Context</a:t>
            </a:r>
          </a:p>
          <a:p>
            <a:r>
              <a:rPr lang="en-US" b="1"/>
              <a:t>  Natural Endowments</a:t>
            </a:r>
          </a:p>
          <a:p>
            <a:r>
              <a:rPr lang="en-US" b="1"/>
              <a:t>  Human-Environmental Issues</a:t>
            </a:r>
          </a:p>
        </p:txBody>
      </p:sp>
      <p:sp>
        <p:nvSpPr>
          <p:cNvPr id="8202" name="Text Box 10"/>
          <p:cNvSpPr txBox="1">
            <a:spLocks noChangeArrowheads="1"/>
          </p:cNvSpPr>
          <p:nvPr/>
        </p:nvSpPr>
        <p:spPr bwMode="auto">
          <a:xfrm>
            <a:off x="2743200" y="2438400"/>
            <a:ext cx="3633788" cy="457200"/>
          </a:xfrm>
          <a:prstGeom prst="rect">
            <a:avLst/>
          </a:prstGeom>
          <a:noFill/>
          <a:ln w="9525">
            <a:noFill/>
            <a:miter lim="800000"/>
            <a:headEnd/>
            <a:tailEnd/>
          </a:ln>
        </p:spPr>
        <p:txBody>
          <a:bodyPr wrap="none">
            <a:spAutoFit/>
          </a:bodyPr>
          <a:lstStyle/>
          <a:p>
            <a:r>
              <a:rPr lang="en-US" sz="2400" b="1"/>
              <a:t>Educational Institutions</a:t>
            </a:r>
          </a:p>
        </p:txBody>
      </p:sp>
      <p:pic>
        <p:nvPicPr>
          <p:cNvPr id="8203" name="Picture 11" descr="Zion_Youth_project">
            <a:hlinkClick r:id="rId6"/>
          </p:cNvPr>
          <p:cNvPicPr>
            <a:picLocks noChangeAspect="1" noChangeArrowheads="1"/>
          </p:cNvPicPr>
          <p:nvPr/>
        </p:nvPicPr>
        <p:blipFill>
          <a:blip r:embed="rId7"/>
          <a:srcRect/>
          <a:stretch>
            <a:fillRect/>
          </a:stretch>
        </p:blipFill>
        <p:spPr bwMode="auto">
          <a:xfrm>
            <a:off x="3276600" y="2895600"/>
            <a:ext cx="2438400" cy="1657350"/>
          </a:xfrm>
          <a:prstGeom prst="rect">
            <a:avLst/>
          </a:prstGeom>
          <a:noFill/>
          <a:ln w="9525">
            <a:noFill/>
            <a:miter lim="800000"/>
            <a:headEnd/>
            <a:tailEnd/>
          </a:ln>
        </p:spPr>
      </p:pic>
    </p:spTree>
    <p:custDataLst>
      <p:tags r:id="rId2"/>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ph sz="quarter" idx="1"/>
          </p:nvPr>
        </p:nvGraphicFramePr>
        <p:xfrm>
          <a:off x="0" y="685800"/>
          <a:ext cx="8710613" cy="5997575"/>
        </p:xfrm>
        <a:graphic>
          <a:graphicData uri="http://schemas.openxmlformats.org/presentationml/2006/ole">
            <p:oleObj spid="_x0000_s4098" name="Chart" r:id="rId5" imgW="4892196" imgH="3367901" progId="Excel.Sheet.8">
              <p:embed/>
            </p:oleObj>
          </a:graphicData>
        </a:graphic>
      </p:graphicFrame>
      <p:sp>
        <p:nvSpPr>
          <p:cNvPr id="7171" name="Text Box 3"/>
          <p:cNvSpPr txBox="1">
            <a:spLocks noChangeArrowheads="1"/>
          </p:cNvSpPr>
          <p:nvPr/>
        </p:nvSpPr>
        <p:spPr bwMode="auto">
          <a:xfrm>
            <a:off x="5638800" y="1219200"/>
            <a:ext cx="3352800" cy="779463"/>
          </a:xfrm>
          <a:prstGeom prst="rect">
            <a:avLst/>
          </a:prstGeom>
          <a:noFill/>
          <a:ln w="9525">
            <a:noFill/>
            <a:miter lim="800000"/>
            <a:headEnd/>
            <a:tailEnd/>
          </a:ln>
        </p:spPr>
        <p:txBody>
          <a:bodyPr>
            <a:spAutoFit/>
          </a:bodyPr>
          <a:lstStyle/>
          <a:p>
            <a:pPr>
              <a:spcBef>
                <a:spcPct val="50000"/>
              </a:spcBef>
            </a:pPr>
            <a:r>
              <a:rPr lang="en-US"/>
              <a:t>Who should be educated?</a:t>
            </a:r>
          </a:p>
          <a:p>
            <a:pPr>
              <a:spcBef>
                <a:spcPct val="50000"/>
              </a:spcBef>
            </a:pPr>
            <a:r>
              <a:rPr lang="en-US"/>
              <a:t>For what purposes?</a:t>
            </a:r>
          </a:p>
        </p:txBody>
      </p:sp>
      <p:sp>
        <p:nvSpPr>
          <p:cNvPr id="7172" name="Line 4"/>
          <p:cNvSpPr>
            <a:spLocks noChangeShapeType="1"/>
          </p:cNvSpPr>
          <p:nvPr/>
        </p:nvSpPr>
        <p:spPr bwMode="auto">
          <a:xfrm flipV="1">
            <a:off x="4953000" y="1447800"/>
            <a:ext cx="762000" cy="152400"/>
          </a:xfrm>
          <a:prstGeom prst="line">
            <a:avLst/>
          </a:prstGeom>
          <a:noFill/>
          <a:ln w="28575">
            <a:solidFill>
              <a:schemeClr val="tx1"/>
            </a:solidFill>
            <a:round/>
            <a:headEnd/>
            <a:tailEnd type="triangle" w="med" len="med"/>
          </a:ln>
        </p:spPr>
        <p:txBody>
          <a:bodyPr/>
          <a:lstStyle/>
          <a:p>
            <a:endParaRPr lang="en-US"/>
          </a:p>
        </p:txBody>
      </p:sp>
      <p:sp>
        <p:nvSpPr>
          <p:cNvPr id="7173" name="Line 5"/>
          <p:cNvSpPr>
            <a:spLocks noChangeShapeType="1"/>
          </p:cNvSpPr>
          <p:nvPr/>
        </p:nvSpPr>
        <p:spPr bwMode="auto">
          <a:xfrm>
            <a:off x="4953000" y="1676400"/>
            <a:ext cx="762000" cy="152400"/>
          </a:xfrm>
          <a:prstGeom prst="line">
            <a:avLst/>
          </a:prstGeom>
          <a:noFill/>
          <a:ln w="28575">
            <a:solidFill>
              <a:schemeClr val="tx1"/>
            </a:solidFill>
            <a:round/>
            <a:headEnd/>
            <a:tailEnd type="triangle" w="med" len="med"/>
          </a:ln>
        </p:spPr>
        <p:txBody>
          <a:bodyPr/>
          <a:lstStyle/>
          <a:p>
            <a:endParaRPr lang="en-US"/>
          </a:p>
        </p:txBody>
      </p:sp>
      <p:sp>
        <p:nvSpPr>
          <p:cNvPr id="7174" name="Text Box 6"/>
          <p:cNvSpPr txBox="1">
            <a:spLocks noChangeArrowheads="1"/>
          </p:cNvSpPr>
          <p:nvPr/>
        </p:nvSpPr>
        <p:spPr bwMode="auto">
          <a:xfrm>
            <a:off x="914400" y="3733800"/>
            <a:ext cx="1981200" cy="1879600"/>
          </a:xfrm>
          <a:prstGeom prst="rect">
            <a:avLst/>
          </a:prstGeom>
          <a:noFill/>
          <a:ln w="9525">
            <a:noFill/>
            <a:miter lim="800000"/>
            <a:headEnd/>
            <a:tailEnd/>
          </a:ln>
        </p:spPr>
        <p:txBody>
          <a:bodyPr>
            <a:spAutoFit/>
          </a:bodyPr>
          <a:lstStyle/>
          <a:p>
            <a:pPr>
              <a:spcBef>
                <a:spcPct val="50000"/>
              </a:spcBef>
            </a:pPr>
            <a:r>
              <a:rPr lang="en-US"/>
              <a:t>Curriculum</a:t>
            </a:r>
          </a:p>
          <a:p>
            <a:pPr>
              <a:spcBef>
                <a:spcPct val="50000"/>
              </a:spcBef>
            </a:pPr>
            <a:r>
              <a:rPr lang="en-US"/>
              <a:t>Pedagogy</a:t>
            </a:r>
          </a:p>
          <a:p>
            <a:pPr>
              <a:spcBef>
                <a:spcPct val="50000"/>
              </a:spcBef>
            </a:pPr>
            <a:r>
              <a:rPr lang="en-US"/>
              <a:t>Instructional resources</a:t>
            </a:r>
          </a:p>
          <a:p>
            <a:pPr>
              <a:spcBef>
                <a:spcPct val="50000"/>
              </a:spcBef>
            </a:pPr>
            <a:r>
              <a:rPr lang="en-US"/>
              <a:t>Assessment</a:t>
            </a:r>
          </a:p>
        </p:txBody>
      </p:sp>
      <p:sp>
        <p:nvSpPr>
          <p:cNvPr id="7175" name="Text Box 7"/>
          <p:cNvSpPr txBox="1">
            <a:spLocks noChangeArrowheads="1"/>
          </p:cNvSpPr>
          <p:nvPr/>
        </p:nvSpPr>
        <p:spPr bwMode="auto">
          <a:xfrm>
            <a:off x="228600" y="1905000"/>
            <a:ext cx="2286000" cy="1192213"/>
          </a:xfrm>
          <a:prstGeom prst="rect">
            <a:avLst/>
          </a:prstGeom>
          <a:solidFill>
            <a:srgbClr val="CC00FF"/>
          </a:solidFill>
          <a:ln w="9525">
            <a:noFill/>
            <a:miter lim="800000"/>
            <a:headEnd/>
            <a:tailEnd/>
          </a:ln>
        </p:spPr>
        <p:txBody>
          <a:bodyPr>
            <a:spAutoFit/>
          </a:bodyPr>
          <a:lstStyle/>
          <a:p>
            <a:pPr>
              <a:spcBef>
                <a:spcPct val="50000"/>
              </a:spcBef>
            </a:pPr>
            <a:r>
              <a:rPr lang="en-US"/>
              <a:t>Teacher selection</a:t>
            </a:r>
          </a:p>
          <a:p>
            <a:pPr>
              <a:spcBef>
                <a:spcPct val="50000"/>
              </a:spcBef>
            </a:pPr>
            <a:r>
              <a:rPr lang="en-US"/>
              <a:t>Initial Training</a:t>
            </a:r>
          </a:p>
          <a:p>
            <a:pPr>
              <a:spcBef>
                <a:spcPct val="50000"/>
              </a:spcBef>
            </a:pPr>
            <a:r>
              <a:rPr lang="en-US"/>
              <a:t>In-service Training</a:t>
            </a:r>
          </a:p>
        </p:txBody>
      </p:sp>
      <p:sp>
        <p:nvSpPr>
          <p:cNvPr id="7176" name="Line 8"/>
          <p:cNvSpPr>
            <a:spLocks noChangeShapeType="1"/>
          </p:cNvSpPr>
          <p:nvPr/>
        </p:nvSpPr>
        <p:spPr bwMode="auto">
          <a:xfrm>
            <a:off x="457200" y="3276600"/>
            <a:ext cx="0" cy="990600"/>
          </a:xfrm>
          <a:prstGeom prst="line">
            <a:avLst/>
          </a:prstGeom>
          <a:noFill/>
          <a:ln w="28575">
            <a:solidFill>
              <a:schemeClr val="tx1"/>
            </a:solidFill>
            <a:round/>
            <a:headEnd/>
            <a:tailEnd type="triangle" w="med" len="med"/>
          </a:ln>
        </p:spPr>
        <p:txBody>
          <a:bodyPr/>
          <a:lstStyle/>
          <a:p>
            <a:endParaRPr lang="en-US"/>
          </a:p>
        </p:txBody>
      </p:sp>
      <p:sp>
        <p:nvSpPr>
          <p:cNvPr id="7177" name="Line 9"/>
          <p:cNvSpPr>
            <a:spLocks noChangeShapeType="1"/>
          </p:cNvSpPr>
          <p:nvPr/>
        </p:nvSpPr>
        <p:spPr bwMode="auto">
          <a:xfrm>
            <a:off x="457200" y="4267200"/>
            <a:ext cx="457200" cy="0"/>
          </a:xfrm>
          <a:prstGeom prst="line">
            <a:avLst/>
          </a:prstGeom>
          <a:noFill/>
          <a:ln w="28575">
            <a:solidFill>
              <a:schemeClr val="tx1"/>
            </a:solidFill>
            <a:round/>
            <a:headEnd/>
            <a:tailEnd type="triangle" w="med" len="med"/>
          </a:ln>
        </p:spPr>
        <p:txBody>
          <a:bodyPr/>
          <a:lstStyle/>
          <a:p>
            <a:endParaRPr lang="en-US"/>
          </a:p>
        </p:txBody>
      </p:sp>
      <p:sp>
        <p:nvSpPr>
          <p:cNvPr id="7178" name="Rectangle 10"/>
          <p:cNvSpPr>
            <a:spLocks noChangeArrowheads="1"/>
          </p:cNvSpPr>
          <p:nvPr/>
        </p:nvSpPr>
        <p:spPr bwMode="auto">
          <a:xfrm>
            <a:off x="304800" y="1981200"/>
            <a:ext cx="2133600" cy="1066800"/>
          </a:xfrm>
          <a:prstGeom prst="rect">
            <a:avLst/>
          </a:prstGeom>
          <a:noFill/>
          <a:ln w="28575">
            <a:solidFill>
              <a:schemeClr val="tx1"/>
            </a:solidFill>
            <a:miter lim="800000"/>
            <a:headEnd/>
            <a:tailEnd/>
          </a:ln>
        </p:spPr>
        <p:txBody>
          <a:bodyPr wrap="none" anchor="ctr"/>
          <a:lstStyle/>
          <a:p>
            <a:endParaRPr lang="en-US"/>
          </a:p>
        </p:txBody>
      </p:sp>
      <p:sp>
        <p:nvSpPr>
          <p:cNvPr id="7179" name="Rectangle 11"/>
          <p:cNvSpPr>
            <a:spLocks noChangeArrowheads="1"/>
          </p:cNvSpPr>
          <p:nvPr/>
        </p:nvSpPr>
        <p:spPr bwMode="auto">
          <a:xfrm>
            <a:off x="914400" y="3733800"/>
            <a:ext cx="1676400" cy="2057400"/>
          </a:xfrm>
          <a:prstGeom prst="rect">
            <a:avLst/>
          </a:prstGeom>
          <a:noFill/>
          <a:ln w="28575">
            <a:solidFill>
              <a:schemeClr val="tx1"/>
            </a:solidFill>
            <a:miter lim="800000"/>
            <a:headEnd/>
            <a:tailEnd/>
          </a:ln>
        </p:spPr>
        <p:txBody>
          <a:bodyPr wrap="none" anchor="ctr"/>
          <a:lstStyle/>
          <a:p>
            <a:endParaRPr lang="en-US"/>
          </a:p>
        </p:txBody>
      </p:sp>
      <p:sp>
        <p:nvSpPr>
          <p:cNvPr id="7180" name="Text Box 12"/>
          <p:cNvSpPr txBox="1">
            <a:spLocks noChangeArrowheads="1"/>
          </p:cNvSpPr>
          <p:nvPr/>
        </p:nvSpPr>
        <p:spPr bwMode="auto">
          <a:xfrm>
            <a:off x="6934200" y="3429000"/>
            <a:ext cx="1828800" cy="2044700"/>
          </a:xfrm>
          <a:prstGeom prst="rect">
            <a:avLst/>
          </a:prstGeom>
          <a:noFill/>
          <a:ln w="28575">
            <a:solidFill>
              <a:schemeClr val="tx1"/>
            </a:solidFill>
            <a:miter lim="800000"/>
            <a:headEnd/>
            <a:tailEnd/>
          </a:ln>
        </p:spPr>
        <p:txBody>
          <a:bodyPr>
            <a:spAutoFit/>
          </a:bodyPr>
          <a:lstStyle/>
          <a:p>
            <a:pPr>
              <a:spcBef>
                <a:spcPct val="50000"/>
              </a:spcBef>
            </a:pPr>
            <a:r>
              <a:rPr lang="en-US"/>
              <a:t>School Organization</a:t>
            </a:r>
          </a:p>
          <a:p>
            <a:pPr>
              <a:spcBef>
                <a:spcPct val="50000"/>
              </a:spcBef>
            </a:pPr>
            <a:r>
              <a:rPr lang="en-US"/>
              <a:t>System Administration</a:t>
            </a:r>
          </a:p>
          <a:p>
            <a:pPr>
              <a:spcBef>
                <a:spcPct val="50000"/>
              </a:spcBef>
            </a:pPr>
            <a:r>
              <a:rPr lang="en-US"/>
              <a:t>School Management</a:t>
            </a:r>
          </a:p>
        </p:txBody>
      </p:sp>
      <p:sp>
        <p:nvSpPr>
          <p:cNvPr id="7181" name="Rectangle 13"/>
          <p:cNvSpPr>
            <a:spLocks noChangeArrowheads="1"/>
          </p:cNvSpPr>
          <p:nvPr/>
        </p:nvSpPr>
        <p:spPr bwMode="auto">
          <a:xfrm>
            <a:off x="5791200" y="6553200"/>
            <a:ext cx="914400" cy="914400"/>
          </a:xfrm>
          <a:prstGeom prst="rect">
            <a:avLst/>
          </a:prstGeom>
          <a:noFill/>
          <a:ln w="9525">
            <a:noFill/>
            <a:miter lim="800000"/>
            <a:headEnd/>
            <a:tailEnd/>
          </a:ln>
        </p:spPr>
        <p:txBody>
          <a:bodyPr wrap="none" anchor="ctr"/>
          <a:lstStyle/>
          <a:p>
            <a:endParaRPr lang="en-US"/>
          </a:p>
        </p:txBody>
      </p:sp>
      <p:sp>
        <p:nvSpPr>
          <p:cNvPr id="7182" name="Line 14"/>
          <p:cNvSpPr>
            <a:spLocks noChangeShapeType="1"/>
          </p:cNvSpPr>
          <p:nvPr/>
        </p:nvSpPr>
        <p:spPr bwMode="auto">
          <a:xfrm flipH="1">
            <a:off x="2514600" y="1524000"/>
            <a:ext cx="1295400" cy="381000"/>
          </a:xfrm>
          <a:prstGeom prst="line">
            <a:avLst/>
          </a:prstGeom>
          <a:noFill/>
          <a:ln w="38100">
            <a:solidFill>
              <a:srgbClr val="CC00FF"/>
            </a:solidFill>
            <a:round/>
            <a:headEnd/>
            <a:tailEnd type="triangle" w="med" len="med"/>
          </a:ln>
        </p:spPr>
        <p:txBody>
          <a:bodyPr/>
          <a:lstStyle/>
          <a:p>
            <a:endParaRPr lang="en-US"/>
          </a:p>
        </p:txBody>
      </p:sp>
      <p:pic>
        <p:nvPicPr>
          <p:cNvPr id="7183" name="Picture 15" descr="Zion_Youth_project">
            <a:hlinkClick r:id="rId6"/>
          </p:cNvPr>
          <p:cNvPicPr>
            <a:picLocks noChangeAspect="1" noChangeArrowheads="1"/>
          </p:cNvPicPr>
          <p:nvPr/>
        </p:nvPicPr>
        <p:blipFill>
          <a:blip r:embed="rId7"/>
          <a:srcRect/>
          <a:stretch>
            <a:fillRect/>
          </a:stretch>
        </p:blipFill>
        <p:spPr bwMode="auto">
          <a:xfrm>
            <a:off x="3124200" y="2819400"/>
            <a:ext cx="2438400" cy="1657350"/>
          </a:xfrm>
          <a:prstGeom prst="rect">
            <a:avLst/>
          </a:prstGeom>
          <a:noFill/>
          <a:ln w="9525">
            <a:noFill/>
            <a:miter lim="800000"/>
            <a:headEnd/>
            <a:tailEnd/>
          </a:ln>
        </p:spPr>
      </p:pic>
    </p:spTree>
    <p:custDataLst>
      <p:tags r:id="rId2"/>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sz="4000" smtClean="0"/>
              <a:t>Between Perfect Inequality and Perfect Equality</a:t>
            </a:r>
          </a:p>
        </p:txBody>
      </p:sp>
      <p:sp>
        <p:nvSpPr>
          <p:cNvPr id="35846" name="Rectangle 6"/>
          <p:cNvSpPr>
            <a:spLocks noGrp="1" noChangeArrowheads="1"/>
          </p:cNvSpPr>
          <p:nvPr>
            <p:ph sz="quarter" idx="1"/>
          </p:nvPr>
        </p:nvSpPr>
        <p:spPr/>
        <p:txBody>
          <a:bodyPr/>
          <a:lstStyle/>
          <a:p>
            <a:pPr eaLnBrk="1" hangingPunct="1"/>
            <a:endParaRPr lang="en-US" smtClean="0"/>
          </a:p>
        </p:txBody>
      </p:sp>
      <p:sp>
        <p:nvSpPr>
          <p:cNvPr id="35843" name="Line 3"/>
          <p:cNvSpPr>
            <a:spLocks noChangeShapeType="1"/>
          </p:cNvSpPr>
          <p:nvPr/>
        </p:nvSpPr>
        <p:spPr bwMode="auto">
          <a:xfrm flipV="1">
            <a:off x="1143000" y="2057400"/>
            <a:ext cx="4343400" cy="3276600"/>
          </a:xfrm>
          <a:prstGeom prst="line">
            <a:avLst/>
          </a:prstGeom>
          <a:noFill/>
          <a:ln w="57150">
            <a:solidFill>
              <a:schemeClr val="tx1"/>
            </a:solidFill>
            <a:round/>
            <a:headEnd/>
            <a:tailEnd type="triangle" w="med" len="med"/>
          </a:ln>
        </p:spPr>
        <p:txBody>
          <a:bodyPr/>
          <a:lstStyle/>
          <a:p>
            <a:endParaRPr lang="en-US"/>
          </a:p>
        </p:txBody>
      </p:sp>
      <p:sp>
        <p:nvSpPr>
          <p:cNvPr id="35844" name="Freeform 4"/>
          <p:cNvSpPr>
            <a:spLocks/>
          </p:cNvSpPr>
          <p:nvPr/>
        </p:nvSpPr>
        <p:spPr bwMode="auto">
          <a:xfrm>
            <a:off x="1524000" y="5105400"/>
            <a:ext cx="4368800" cy="1054100"/>
          </a:xfrm>
          <a:custGeom>
            <a:avLst/>
            <a:gdLst>
              <a:gd name="T0" fmla="*/ 0 w 2752"/>
              <a:gd name="T1" fmla="*/ 624 h 664"/>
              <a:gd name="T2" fmla="*/ 2304 w 2752"/>
              <a:gd name="T3" fmla="*/ 576 h 664"/>
              <a:gd name="T4" fmla="*/ 2688 w 2752"/>
              <a:gd name="T5" fmla="*/ 96 h 664"/>
              <a:gd name="T6" fmla="*/ 2688 w 2752"/>
              <a:gd name="T7" fmla="*/ 0 h 664"/>
              <a:gd name="T8" fmla="*/ 0 60000 65536"/>
              <a:gd name="T9" fmla="*/ 0 60000 65536"/>
              <a:gd name="T10" fmla="*/ 0 60000 65536"/>
              <a:gd name="T11" fmla="*/ 0 60000 65536"/>
              <a:gd name="T12" fmla="*/ 0 w 2752"/>
              <a:gd name="T13" fmla="*/ 0 h 664"/>
              <a:gd name="T14" fmla="*/ 2752 w 2752"/>
              <a:gd name="T15" fmla="*/ 664 h 664"/>
            </a:gdLst>
            <a:ahLst/>
            <a:cxnLst>
              <a:cxn ang="T8">
                <a:pos x="T0" y="T1"/>
              </a:cxn>
              <a:cxn ang="T9">
                <a:pos x="T2" y="T3"/>
              </a:cxn>
              <a:cxn ang="T10">
                <a:pos x="T4" y="T5"/>
              </a:cxn>
              <a:cxn ang="T11">
                <a:pos x="T6" y="T7"/>
              </a:cxn>
            </a:cxnLst>
            <a:rect l="T12" t="T13" r="T14" b="T15"/>
            <a:pathLst>
              <a:path w="2752" h="664">
                <a:moveTo>
                  <a:pt x="0" y="624"/>
                </a:moveTo>
                <a:cubicBezTo>
                  <a:pt x="928" y="644"/>
                  <a:pt x="1856" y="664"/>
                  <a:pt x="2304" y="576"/>
                </a:cubicBezTo>
                <a:cubicBezTo>
                  <a:pt x="2752" y="488"/>
                  <a:pt x="2624" y="192"/>
                  <a:pt x="2688" y="96"/>
                </a:cubicBezTo>
                <a:cubicBezTo>
                  <a:pt x="2752" y="0"/>
                  <a:pt x="2688" y="16"/>
                  <a:pt x="2688" y="0"/>
                </a:cubicBezTo>
              </a:path>
            </a:pathLst>
          </a:custGeom>
          <a:noFill/>
          <a:ln w="57150">
            <a:solidFill>
              <a:schemeClr val="tx1"/>
            </a:solidFill>
            <a:round/>
            <a:headEnd/>
            <a:tailEnd/>
          </a:ln>
        </p:spPr>
        <p:txBody>
          <a:bodyPr/>
          <a:lstStyle/>
          <a:p>
            <a:endParaRPr lang="en-US"/>
          </a:p>
        </p:txBody>
      </p:sp>
      <p:sp>
        <p:nvSpPr>
          <p:cNvPr id="35845" name="Line 5"/>
          <p:cNvSpPr>
            <a:spLocks noChangeShapeType="1"/>
          </p:cNvSpPr>
          <p:nvPr/>
        </p:nvSpPr>
        <p:spPr bwMode="auto">
          <a:xfrm flipV="1">
            <a:off x="5791200" y="2209800"/>
            <a:ext cx="0" cy="2971800"/>
          </a:xfrm>
          <a:prstGeom prst="line">
            <a:avLst/>
          </a:prstGeom>
          <a:noFill/>
          <a:ln w="76200">
            <a:solidFill>
              <a:schemeClr val="tx1"/>
            </a:solidFill>
            <a:round/>
            <a:headEnd/>
            <a:tailEnd type="triangle" w="med" len="med"/>
          </a:ln>
        </p:spPr>
        <p:txBody>
          <a:bodyPr/>
          <a:lstStyle/>
          <a:p>
            <a:endParaRPr lang="en-US"/>
          </a:p>
        </p:txBody>
      </p:sp>
      <p:sp>
        <p:nvSpPr>
          <p:cNvPr id="35847" name="Text Box 7"/>
          <p:cNvSpPr txBox="1">
            <a:spLocks noChangeArrowheads="1"/>
          </p:cNvSpPr>
          <p:nvPr/>
        </p:nvSpPr>
        <p:spPr bwMode="auto">
          <a:xfrm>
            <a:off x="1279525" y="3465513"/>
            <a:ext cx="1911350" cy="366712"/>
          </a:xfrm>
          <a:prstGeom prst="rect">
            <a:avLst/>
          </a:prstGeom>
          <a:noFill/>
          <a:ln w="9525">
            <a:noFill/>
            <a:miter lim="800000"/>
            <a:headEnd/>
            <a:tailEnd/>
          </a:ln>
        </p:spPr>
        <p:txBody>
          <a:bodyPr wrap="none">
            <a:spAutoFit/>
          </a:bodyPr>
          <a:lstStyle/>
          <a:p>
            <a:r>
              <a:rPr lang="en-US" b="1"/>
              <a:t>Perfect</a:t>
            </a:r>
            <a:r>
              <a:rPr lang="en-US"/>
              <a:t> </a:t>
            </a:r>
            <a:r>
              <a:rPr lang="en-US" b="1"/>
              <a:t>Equality</a:t>
            </a:r>
          </a:p>
        </p:txBody>
      </p:sp>
      <p:sp>
        <p:nvSpPr>
          <p:cNvPr id="35848" name="Text Box 8"/>
          <p:cNvSpPr txBox="1">
            <a:spLocks noChangeArrowheads="1"/>
          </p:cNvSpPr>
          <p:nvPr/>
        </p:nvSpPr>
        <p:spPr bwMode="auto">
          <a:xfrm>
            <a:off x="5851525" y="4684713"/>
            <a:ext cx="2089150" cy="366712"/>
          </a:xfrm>
          <a:prstGeom prst="rect">
            <a:avLst/>
          </a:prstGeom>
          <a:noFill/>
          <a:ln w="9525">
            <a:noFill/>
            <a:miter lim="800000"/>
            <a:headEnd/>
            <a:tailEnd/>
          </a:ln>
        </p:spPr>
        <p:txBody>
          <a:bodyPr wrap="none">
            <a:spAutoFit/>
          </a:bodyPr>
          <a:lstStyle/>
          <a:p>
            <a:r>
              <a:rPr lang="en-US" b="1"/>
              <a:t>Perfect Inequality</a:t>
            </a:r>
          </a:p>
        </p:txBody>
      </p:sp>
      <p:pic>
        <p:nvPicPr>
          <p:cNvPr id="35849" name="Picture 9" descr="MCj02905050000[1]"/>
          <p:cNvPicPr>
            <a:picLocks noChangeAspect="1" noChangeArrowheads="1"/>
          </p:cNvPicPr>
          <p:nvPr/>
        </p:nvPicPr>
        <p:blipFill>
          <a:blip r:embed="rId4"/>
          <a:srcRect/>
          <a:stretch>
            <a:fillRect/>
          </a:stretch>
        </p:blipFill>
        <p:spPr bwMode="auto">
          <a:xfrm>
            <a:off x="914400" y="2514600"/>
            <a:ext cx="4876800" cy="3500438"/>
          </a:xfrm>
          <a:prstGeom prst="rect">
            <a:avLst/>
          </a:prstGeom>
          <a:noFill/>
          <a:ln w="9525">
            <a:noFill/>
            <a:miter lim="800000"/>
            <a:headEnd/>
            <a:tailEnd/>
          </a:ln>
        </p:spPr>
      </p:pic>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Policy</a:t>
            </a:r>
          </a:p>
        </p:txBody>
      </p:sp>
      <p:sp>
        <p:nvSpPr>
          <p:cNvPr id="39939" name="Rectangle 3"/>
          <p:cNvSpPr>
            <a:spLocks noGrp="1" noChangeArrowheads="1"/>
          </p:cNvSpPr>
          <p:nvPr>
            <p:ph sz="quarter" idx="1"/>
          </p:nvPr>
        </p:nvSpPr>
        <p:spPr/>
        <p:txBody>
          <a:bodyPr/>
          <a:lstStyle/>
          <a:p>
            <a:pPr eaLnBrk="1" hangingPunct="1">
              <a:buFontTx/>
              <a:buNone/>
            </a:pPr>
            <a:r>
              <a:rPr lang="en-US" smtClean="0"/>
              <a:t>An explicit or implicit decision which may set out directives for guiding future decisions, initiate or retard action, or guide implementation of previous decisions</a:t>
            </a:r>
          </a:p>
          <a:p>
            <a:pPr eaLnBrk="1" hangingPunct="1">
              <a:buFontTx/>
              <a:buNone/>
            </a:pPr>
            <a:r>
              <a:rPr lang="en-US" smtClean="0"/>
              <a:t>Strategy</a:t>
            </a:r>
          </a:p>
          <a:p>
            <a:pPr eaLnBrk="1" hangingPunct="1">
              <a:buFontTx/>
              <a:buNone/>
            </a:pPr>
            <a:r>
              <a:rPr lang="en-US" smtClean="0"/>
              <a:t>Multi-Program or Plan</a:t>
            </a:r>
          </a:p>
          <a:p>
            <a:pPr eaLnBrk="1" hangingPunct="1">
              <a:buFontTx/>
              <a:buNone/>
            </a:pPr>
            <a:r>
              <a:rPr lang="en-US" smtClean="0"/>
              <a:t>Program or Project</a:t>
            </a:r>
          </a:p>
          <a:p>
            <a:pPr eaLnBrk="1" hangingPunct="1">
              <a:buFontTx/>
              <a:buNone/>
            </a:pPr>
            <a:r>
              <a:rPr lang="en-US" smtClean="0"/>
              <a:t>Issue or Task</a:t>
            </a:r>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Steps to Policy Making </a:t>
            </a:r>
          </a:p>
        </p:txBody>
      </p:sp>
      <p:sp>
        <p:nvSpPr>
          <p:cNvPr id="43011" name="Rectangle 3"/>
          <p:cNvSpPr>
            <a:spLocks noGrp="1" noChangeArrowheads="1"/>
          </p:cNvSpPr>
          <p:nvPr>
            <p:ph sz="quarter" idx="1"/>
          </p:nvPr>
        </p:nvSpPr>
        <p:spPr/>
        <p:txBody>
          <a:bodyPr/>
          <a:lstStyle/>
          <a:p>
            <a:pPr eaLnBrk="1" hangingPunct="1"/>
            <a:r>
              <a:rPr lang="en-US" smtClean="0"/>
              <a:t>Formulate Policy</a:t>
            </a:r>
          </a:p>
          <a:p>
            <a:pPr eaLnBrk="1" hangingPunct="1"/>
            <a:r>
              <a:rPr lang="en-US" smtClean="0"/>
              <a:t>Assess Alternatives (Ex-Ante)</a:t>
            </a:r>
          </a:p>
          <a:p>
            <a:pPr eaLnBrk="1" hangingPunct="1"/>
            <a:r>
              <a:rPr lang="en-US" smtClean="0"/>
              <a:t>Make the Decision</a:t>
            </a:r>
          </a:p>
          <a:p>
            <a:pPr eaLnBrk="1" hangingPunct="1"/>
            <a:r>
              <a:rPr lang="en-US" smtClean="0"/>
              <a:t>Implement</a:t>
            </a:r>
          </a:p>
          <a:p>
            <a:pPr eaLnBrk="1" hangingPunct="1"/>
            <a:r>
              <a:rPr lang="en-US" smtClean="0"/>
              <a:t>Evaluate Impact</a:t>
            </a:r>
          </a:p>
          <a:p>
            <a:pPr eaLnBrk="1" hangingPunct="1"/>
            <a:r>
              <a:rPr lang="en-US" smtClean="0"/>
              <a:t>Make Adjustments</a:t>
            </a:r>
          </a:p>
          <a:p>
            <a:pPr eaLnBrk="1" hangingPunct="1"/>
            <a:r>
              <a:rPr lang="en-US" smtClean="0"/>
              <a:t>New Policy Cycle</a:t>
            </a:r>
          </a:p>
          <a:p>
            <a:pPr eaLnBrk="1" hangingPunct="1"/>
            <a:endParaRPr lang="en-US" smtClean="0"/>
          </a:p>
          <a:p>
            <a:pPr eaLnBrk="1" hangingPunct="1"/>
            <a:endParaRPr lang="en-US" smtClean="0"/>
          </a:p>
          <a:p>
            <a:pPr eaLnBrk="1" hangingPunct="1"/>
            <a:endParaRPr lang="en-US" smtClean="0"/>
          </a:p>
        </p:txBody>
      </p:sp>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pPr eaLnBrk="1" hangingPunct="1"/>
            <a:r>
              <a:rPr lang="en-US" smtClean="0">
                <a:cs typeface="Times New Roman" pitchFamily="18" charset="0"/>
              </a:rPr>
              <a:t>The challenges of informing education policies</a:t>
            </a:r>
          </a:p>
        </p:txBody>
      </p:sp>
      <p:sp>
        <p:nvSpPr>
          <p:cNvPr id="56323" name="Rectangle 3"/>
          <p:cNvSpPr>
            <a:spLocks noGrp="1" noChangeArrowheads="1"/>
          </p:cNvSpPr>
          <p:nvPr>
            <p:ph sz="quarter" idx="1"/>
          </p:nvPr>
        </p:nvSpPr>
        <p:spPr/>
        <p:txBody>
          <a:bodyPr/>
          <a:lstStyle/>
          <a:p>
            <a:pPr eaLnBrk="1" hangingPunct="1">
              <a:buFontTx/>
              <a:buNone/>
            </a:pPr>
            <a:r>
              <a:rPr lang="en-US" sz="2800" smtClean="0"/>
              <a:t>Complex problems</a:t>
            </a:r>
          </a:p>
          <a:p>
            <a:pPr eaLnBrk="1" hangingPunct="1"/>
            <a:r>
              <a:rPr lang="en-US" sz="2800" smtClean="0"/>
              <a:t>Multiple policy objectives</a:t>
            </a:r>
          </a:p>
          <a:p>
            <a:pPr eaLnBrk="1" hangingPunct="1"/>
            <a:r>
              <a:rPr lang="en-US" sz="2800" smtClean="0"/>
              <a:t>Long-term effects of policies</a:t>
            </a:r>
          </a:p>
          <a:p>
            <a:pPr eaLnBrk="1" hangingPunct="1"/>
            <a:r>
              <a:rPr lang="en-US" sz="2800" smtClean="0"/>
              <a:t>Controversy over program theory</a:t>
            </a:r>
          </a:p>
          <a:p>
            <a:pPr eaLnBrk="1" hangingPunct="1"/>
            <a:r>
              <a:rPr lang="en-US" sz="2800" smtClean="0"/>
              <a:t>Multiple stakeholders</a:t>
            </a:r>
          </a:p>
          <a:p>
            <a:pPr eaLnBrk="1" hangingPunct="1"/>
            <a:r>
              <a:rPr lang="en-US" sz="2800" smtClean="0"/>
              <a:t>Loosely coupled organizations</a:t>
            </a:r>
          </a:p>
          <a:p>
            <a:pPr eaLnBrk="1" hangingPunct="1"/>
            <a:r>
              <a:rPr lang="en-US" sz="2800" smtClean="0"/>
              <a:t>Complex structure of ministries of education</a:t>
            </a:r>
          </a:p>
          <a:p>
            <a:pPr eaLnBrk="1" hangingPunct="1"/>
            <a:r>
              <a:rPr lang="en-US" sz="2800" smtClean="0"/>
              <a:t>Social isolation of schools</a:t>
            </a:r>
          </a:p>
          <a:p>
            <a:pPr eaLnBrk="1" hangingPunct="1"/>
            <a:endParaRPr lang="en-US" sz="2800" smtClean="0"/>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Boundaries in Comparative Education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9" name="Picture 3" descr="pillar7-society-universal-declaration-of-human-rights"/>
          <p:cNvPicPr>
            <a:picLocks noGrp="1" noChangeAspect="1" noChangeArrowheads="1"/>
          </p:cNvPicPr>
          <p:nvPr>
            <p:ph type="title"/>
          </p:nvPr>
        </p:nvPicPr>
        <p:blipFill>
          <a:blip r:embed="rId4" cstate="print"/>
          <a:stretch>
            <a:fillRect/>
          </a:stretch>
        </p:blipFill>
        <p:spPr>
          <a:xfrm>
            <a:off x="4038600" y="274638"/>
            <a:ext cx="1524000" cy="1143000"/>
          </a:xfrm>
          <a:noFill/>
        </p:spPr>
      </p:pic>
      <p:sp>
        <p:nvSpPr>
          <p:cNvPr id="29698" name="Rectangle 2"/>
          <p:cNvSpPr>
            <a:spLocks noGrp="1" noChangeArrowheads="1"/>
          </p:cNvSpPr>
          <p:nvPr>
            <p:ph sz="quarter" idx="1"/>
          </p:nvPr>
        </p:nvSpPr>
        <p:spPr/>
        <p:txBody>
          <a:bodyPr>
            <a:normAutofit/>
          </a:bodyPr>
          <a:lstStyle/>
          <a:p>
            <a:pPr eaLnBrk="1" hangingPunct="1">
              <a:lnSpc>
                <a:spcPct val="80000"/>
              </a:lnSpc>
            </a:pPr>
            <a:r>
              <a:rPr lang="en-US" sz="2400" dirty="0" smtClean="0"/>
              <a:t>(1)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p>
          <a:p>
            <a:pPr eaLnBrk="1" hangingPunct="1">
              <a:lnSpc>
                <a:spcPct val="80000"/>
              </a:lnSpc>
            </a:pPr>
            <a:r>
              <a:rPr lang="en-US" sz="2400" dirty="0" smtClean="0"/>
              <a:t>(2) Education shall be directed to the full development of the human personality and to the strengthening of respect for human rights and fundamental freedoms. It shall promote understanding, tolerance and friendship among all nations, racial or religious groups, and shall further the activities of the United Nations for the maintenance of peace.</a:t>
            </a:r>
          </a:p>
          <a:p>
            <a:pPr eaLnBrk="1" hangingPunct="1">
              <a:lnSpc>
                <a:spcPct val="80000"/>
              </a:lnSpc>
            </a:pPr>
            <a:r>
              <a:rPr lang="en-US" sz="2400" dirty="0" smtClean="0"/>
              <a:t>(3) Parents have a prior right to choose the kind of education that shall be given to their children.</a:t>
            </a: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How do we measure progress?</a:t>
            </a:r>
          </a:p>
        </p:txBody>
      </p:sp>
      <p:sp>
        <p:nvSpPr>
          <p:cNvPr id="30723" name="Rectangle 3"/>
          <p:cNvSpPr>
            <a:spLocks noGrp="1" noChangeArrowheads="1"/>
          </p:cNvSpPr>
          <p:nvPr>
            <p:ph sz="quarter" idx="1"/>
          </p:nvPr>
        </p:nvSpPr>
        <p:spPr/>
        <p:txBody>
          <a:bodyPr/>
          <a:lstStyle/>
          <a:p>
            <a:pPr eaLnBrk="1" hangingPunct="1">
              <a:lnSpc>
                <a:spcPct val="90000"/>
              </a:lnSpc>
            </a:pPr>
            <a:r>
              <a:rPr lang="en-US" sz="2800" smtClean="0"/>
              <a:t>Inputs</a:t>
            </a:r>
          </a:p>
          <a:p>
            <a:pPr eaLnBrk="1" hangingPunct="1">
              <a:lnSpc>
                <a:spcPct val="90000"/>
              </a:lnSpc>
              <a:buFontTx/>
              <a:buNone/>
            </a:pPr>
            <a:r>
              <a:rPr lang="en-US" sz="2800" smtClean="0"/>
              <a:t>	Per pupil Spending</a:t>
            </a:r>
          </a:p>
          <a:p>
            <a:pPr eaLnBrk="1" hangingPunct="1">
              <a:lnSpc>
                <a:spcPct val="90000"/>
              </a:lnSpc>
            </a:pPr>
            <a:r>
              <a:rPr lang="en-US" sz="2800" smtClean="0"/>
              <a:t>Processes</a:t>
            </a:r>
          </a:p>
          <a:p>
            <a:pPr eaLnBrk="1" hangingPunct="1">
              <a:lnSpc>
                <a:spcPct val="90000"/>
              </a:lnSpc>
              <a:buFontTx/>
              <a:buNone/>
            </a:pPr>
            <a:r>
              <a:rPr lang="en-US" sz="2800" smtClean="0"/>
              <a:t>	Structures, Curriculum</a:t>
            </a:r>
          </a:p>
          <a:p>
            <a:pPr eaLnBrk="1" hangingPunct="1">
              <a:lnSpc>
                <a:spcPct val="90000"/>
              </a:lnSpc>
            </a:pPr>
            <a:r>
              <a:rPr lang="en-US" sz="2800" smtClean="0"/>
              <a:t>Outputs</a:t>
            </a:r>
          </a:p>
          <a:p>
            <a:pPr eaLnBrk="1" hangingPunct="1">
              <a:lnSpc>
                <a:spcPct val="90000"/>
              </a:lnSpc>
              <a:buFontTx/>
              <a:buNone/>
            </a:pPr>
            <a:r>
              <a:rPr lang="en-US" sz="2800" smtClean="0"/>
              <a:t>	Educational Attainment, Literacy</a:t>
            </a:r>
          </a:p>
          <a:p>
            <a:pPr eaLnBrk="1" hangingPunct="1">
              <a:lnSpc>
                <a:spcPct val="90000"/>
              </a:lnSpc>
            </a:pPr>
            <a:r>
              <a:rPr lang="en-US" sz="2800" smtClean="0"/>
              <a:t>Outcomes</a:t>
            </a:r>
          </a:p>
          <a:p>
            <a:pPr eaLnBrk="1" hangingPunct="1">
              <a:lnSpc>
                <a:spcPct val="90000"/>
              </a:lnSpc>
              <a:buFontTx/>
              <a:buNone/>
            </a:pPr>
            <a:r>
              <a:rPr lang="en-US" sz="2800" smtClean="0"/>
              <a:t>	Employment and Productivity, Political Participation, Social Capital</a:t>
            </a:r>
          </a:p>
          <a:p>
            <a:pPr eaLnBrk="1" hangingPunct="1">
              <a:lnSpc>
                <a:spcPct val="90000"/>
              </a:lnSpc>
            </a:pPr>
            <a:endParaRPr lang="en-US" sz="2800" smtClean="0"/>
          </a:p>
          <a:p>
            <a:pPr eaLnBrk="1" hangingPunct="1">
              <a:lnSpc>
                <a:spcPct val="90000"/>
              </a:lnSpc>
              <a:buFontTx/>
              <a:buNone/>
            </a:pPr>
            <a:endParaRPr lang="en-US" sz="2800" smtClean="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457200" y="322263"/>
            <a:ext cx="8229600" cy="1095375"/>
          </a:xfrm>
        </p:spPr>
        <p:txBody>
          <a:bodyPr/>
          <a:lstStyle/>
          <a:p>
            <a:pPr eaLnBrk="1" hangingPunct="1"/>
            <a:r>
              <a:rPr lang="en-US" sz="2800" smtClean="0">
                <a:cs typeface="Times New Roman" pitchFamily="18" charset="0"/>
              </a:rPr>
              <a:t>	What is equality of educational opportunity?</a:t>
            </a:r>
            <a:br>
              <a:rPr lang="en-US" sz="2800" smtClean="0">
                <a:cs typeface="Times New Roman" pitchFamily="18" charset="0"/>
              </a:rPr>
            </a:br>
            <a:endParaRPr lang="en-US" sz="2800" smtClean="0">
              <a:cs typeface="Times New Roman" pitchFamily="18" charset="0"/>
            </a:endParaRPr>
          </a:p>
        </p:txBody>
      </p:sp>
      <p:sp>
        <p:nvSpPr>
          <p:cNvPr id="216067" name="Rectangle 3"/>
          <p:cNvSpPr>
            <a:spLocks noGrp="1" noChangeArrowheads="1"/>
          </p:cNvSpPr>
          <p:nvPr>
            <p:ph sz="quarter" idx="1"/>
          </p:nvPr>
        </p:nvSpPr>
        <p:spPr/>
        <p:txBody>
          <a:bodyPr/>
          <a:lstStyle/>
          <a:p>
            <a:pPr eaLnBrk="1" hangingPunct="1"/>
            <a:r>
              <a:rPr lang="en-US" sz="2800" smtClean="0"/>
              <a:t>Conservative Definition (Position in the social structure determines education chances)</a:t>
            </a:r>
          </a:p>
          <a:p>
            <a:pPr eaLnBrk="1" hangingPunct="1"/>
            <a:endParaRPr lang="en-US" sz="2800" smtClean="0"/>
          </a:p>
          <a:p>
            <a:pPr eaLnBrk="1" hangingPunct="1"/>
            <a:r>
              <a:rPr lang="en-US" sz="2800" smtClean="0"/>
              <a:t>Liberal Definition (Equality of Treatment)</a:t>
            </a:r>
          </a:p>
          <a:p>
            <a:pPr eaLnBrk="1" hangingPunct="1"/>
            <a:endParaRPr lang="en-US" sz="2800" smtClean="0"/>
          </a:p>
          <a:p>
            <a:pPr eaLnBrk="1" hangingPunct="1"/>
            <a:r>
              <a:rPr lang="en-US" sz="2800" smtClean="0"/>
              <a:t>Progressive Definition (Equality of Outcomes requires inequality of treatment. Positive Discrimination).</a:t>
            </a:r>
          </a:p>
        </p:txBody>
      </p:sp>
    </p:spTree>
    <p:custDataLst>
      <p:tags r:id="rId1"/>
    </p:custData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6066"/>
                                        </p:tgtEl>
                                        <p:attrNameLst>
                                          <p:attrName>style.visibility</p:attrName>
                                        </p:attrNameLst>
                                      </p:cBhvr>
                                      <p:to>
                                        <p:strVal val="visible"/>
                                      </p:to>
                                    </p:set>
                                    <p:animEffect transition="in" filter="blinds(horizontal)">
                                      <p:cBhvr>
                                        <p:cTn id="7" dur="500"/>
                                        <p:tgtEl>
                                          <p:spTgt spid="2160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6067">
                                            <p:txEl>
                                              <p:pRg st="0" end="0"/>
                                            </p:txEl>
                                          </p:spTgt>
                                        </p:tgtEl>
                                        <p:attrNameLst>
                                          <p:attrName>style.visibility</p:attrName>
                                        </p:attrNameLst>
                                      </p:cBhvr>
                                      <p:to>
                                        <p:strVal val="visible"/>
                                      </p:to>
                                    </p:set>
                                    <p:animEffect transition="in" filter="blinds(horizontal)">
                                      <p:cBhvr>
                                        <p:cTn id="12" dur="500"/>
                                        <p:tgtEl>
                                          <p:spTgt spid="2160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6067">
                                            <p:txEl>
                                              <p:pRg st="2" end="2"/>
                                            </p:txEl>
                                          </p:spTgt>
                                        </p:tgtEl>
                                        <p:attrNameLst>
                                          <p:attrName>style.visibility</p:attrName>
                                        </p:attrNameLst>
                                      </p:cBhvr>
                                      <p:to>
                                        <p:strVal val="visible"/>
                                      </p:to>
                                    </p:set>
                                    <p:animEffect transition="in" filter="blinds(horizontal)">
                                      <p:cBhvr>
                                        <p:cTn id="17" dur="500"/>
                                        <p:tgtEl>
                                          <p:spTgt spid="216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6067">
                                            <p:txEl>
                                              <p:pRg st="4" end="4"/>
                                            </p:txEl>
                                          </p:spTgt>
                                        </p:tgtEl>
                                        <p:attrNameLst>
                                          <p:attrName>style.visibility</p:attrName>
                                        </p:attrNameLst>
                                      </p:cBhvr>
                                      <p:to>
                                        <p:strVal val="visible"/>
                                      </p:to>
                                    </p:set>
                                    <p:animEffect transition="in" filter="blinds(horizontal)">
                                      <p:cBhvr>
                                        <p:cTn id="22" dur="500"/>
                                        <p:tgtEl>
                                          <p:spTgt spid="216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autoUpdateAnimBg="0"/>
      <p:bldP spid="21606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ph sz="quarter" idx="1"/>
          </p:nvPr>
        </p:nvGraphicFramePr>
        <p:xfrm>
          <a:off x="0" y="685800"/>
          <a:ext cx="8710613" cy="5997575"/>
        </p:xfrm>
        <a:graphic>
          <a:graphicData uri="http://schemas.openxmlformats.org/presentationml/2006/ole">
            <p:oleObj spid="_x0000_s1026" name="Chart" r:id="rId5" imgW="4892196" imgH="3367901" progId="Excel.Sheet.8">
              <p:embed/>
            </p:oleObj>
          </a:graphicData>
        </a:graphic>
      </p:graphicFrame>
      <p:sp>
        <p:nvSpPr>
          <p:cNvPr id="7171" name="Text Box 3"/>
          <p:cNvSpPr txBox="1">
            <a:spLocks noChangeArrowheads="1"/>
          </p:cNvSpPr>
          <p:nvPr/>
        </p:nvSpPr>
        <p:spPr bwMode="auto">
          <a:xfrm>
            <a:off x="5638800" y="1219200"/>
            <a:ext cx="3352800" cy="779463"/>
          </a:xfrm>
          <a:prstGeom prst="rect">
            <a:avLst/>
          </a:prstGeom>
          <a:noFill/>
          <a:ln w="9525">
            <a:noFill/>
            <a:miter lim="800000"/>
            <a:headEnd/>
            <a:tailEnd/>
          </a:ln>
        </p:spPr>
        <p:txBody>
          <a:bodyPr>
            <a:spAutoFit/>
          </a:bodyPr>
          <a:lstStyle/>
          <a:p>
            <a:pPr>
              <a:spcBef>
                <a:spcPct val="50000"/>
              </a:spcBef>
            </a:pPr>
            <a:r>
              <a:rPr lang="en-US"/>
              <a:t>Who should be educated?</a:t>
            </a:r>
          </a:p>
          <a:p>
            <a:pPr>
              <a:spcBef>
                <a:spcPct val="50000"/>
              </a:spcBef>
            </a:pPr>
            <a:r>
              <a:rPr lang="en-US"/>
              <a:t>For what purposes?</a:t>
            </a:r>
          </a:p>
        </p:txBody>
      </p:sp>
      <p:sp>
        <p:nvSpPr>
          <p:cNvPr id="7172" name="Line 4"/>
          <p:cNvSpPr>
            <a:spLocks noChangeShapeType="1"/>
          </p:cNvSpPr>
          <p:nvPr/>
        </p:nvSpPr>
        <p:spPr bwMode="auto">
          <a:xfrm flipV="1">
            <a:off x="4953000" y="1447800"/>
            <a:ext cx="762000" cy="152400"/>
          </a:xfrm>
          <a:prstGeom prst="line">
            <a:avLst/>
          </a:prstGeom>
          <a:noFill/>
          <a:ln w="28575">
            <a:solidFill>
              <a:schemeClr val="tx1"/>
            </a:solidFill>
            <a:round/>
            <a:headEnd/>
            <a:tailEnd type="triangle" w="med" len="med"/>
          </a:ln>
        </p:spPr>
        <p:txBody>
          <a:bodyPr/>
          <a:lstStyle/>
          <a:p>
            <a:endParaRPr lang="en-US"/>
          </a:p>
        </p:txBody>
      </p:sp>
      <p:sp>
        <p:nvSpPr>
          <p:cNvPr id="7173" name="Line 5"/>
          <p:cNvSpPr>
            <a:spLocks noChangeShapeType="1"/>
          </p:cNvSpPr>
          <p:nvPr/>
        </p:nvSpPr>
        <p:spPr bwMode="auto">
          <a:xfrm>
            <a:off x="4953000" y="1676400"/>
            <a:ext cx="762000" cy="152400"/>
          </a:xfrm>
          <a:prstGeom prst="line">
            <a:avLst/>
          </a:prstGeom>
          <a:noFill/>
          <a:ln w="28575">
            <a:solidFill>
              <a:schemeClr val="tx1"/>
            </a:solidFill>
            <a:round/>
            <a:headEnd/>
            <a:tailEnd type="triangle" w="med" len="med"/>
          </a:ln>
        </p:spPr>
        <p:txBody>
          <a:bodyPr/>
          <a:lstStyle/>
          <a:p>
            <a:endParaRPr lang="en-US"/>
          </a:p>
        </p:txBody>
      </p:sp>
      <p:sp>
        <p:nvSpPr>
          <p:cNvPr id="7174" name="Text Box 6"/>
          <p:cNvSpPr txBox="1">
            <a:spLocks noChangeArrowheads="1"/>
          </p:cNvSpPr>
          <p:nvPr/>
        </p:nvSpPr>
        <p:spPr bwMode="auto">
          <a:xfrm>
            <a:off x="914400" y="3733800"/>
            <a:ext cx="1981200" cy="1879600"/>
          </a:xfrm>
          <a:prstGeom prst="rect">
            <a:avLst/>
          </a:prstGeom>
          <a:noFill/>
          <a:ln w="9525">
            <a:noFill/>
            <a:miter lim="800000"/>
            <a:headEnd/>
            <a:tailEnd/>
          </a:ln>
        </p:spPr>
        <p:txBody>
          <a:bodyPr>
            <a:spAutoFit/>
          </a:bodyPr>
          <a:lstStyle/>
          <a:p>
            <a:pPr>
              <a:spcBef>
                <a:spcPct val="50000"/>
              </a:spcBef>
            </a:pPr>
            <a:r>
              <a:rPr lang="en-US"/>
              <a:t>Curriculum</a:t>
            </a:r>
          </a:p>
          <a:p>
            <a:pPr>
              <a:spcBef>
                <a:spcPct val="50000"/>
              </a:spcBef>
            </a:pPr>
            <a:r>
              <a:rPr lang="en-US"/>
              <a:t>Pedagogy</a:t>
            </a:r>
          </a:p>
          <a:p>
            <a:pPr>
              <a:spcBef>
                <a:spcPct val="50000"/>
              </a:spcBef>
            </a:pPr>
            <a:r>
              <a:rPr lang="en-US"/>
              <a:t>Instructional resources</a:t>
            </a:r>
          </a:p>
          <a:p>
            <a:pPr>
              <a:spcBef>
                <a:spcPct val="50000"/>
              </a:spcBef>
            </a:pPr>
            <a:r>
              <a:rPr lang="en-US"/>
              <a:t>Assessment</a:t>
            </a:r>
          </a:p>
        </p:txBody>
      </p:sp>
      <p:sp>
        <p:nvSpPr>
          <p:cNvPr id="7175" name="Text Box 7"/>
          <p:cNvSpPr txBox="1">
            <a:spLocks noChangeArrowheads="1"/>
          </p:cNvSpPr>
          <p:nvPr/>
        </p:nvSpPr>
        <p:spPr bwMode="auto">
          <a:xfrm>
            <a:off x="228600" y="1905000"/>
            <a:ext cx="2286000" cy="1192213"/>
          </a:xfrm>
          <a:prstGeom prst="rect">
            <a:avLst/>
          </a:prstGeom>
          <a:solidFill>
            <a:srgbClr val="CC00FF"/>
          </a:solidFill>
          <a:ln w="9525">
            <a:noFill/>
            <a:miter lim="800000"/>
            <a:headEnd/>
            <a:tailEnd/>
          </a:ln>
        </p:spPr>
        <p:txBody>
          <a:bodyPr>
            <a:spAutoFit/>
          </a:bodyPr>
          <a:lstStyle/>
          <a:p>
            <a:pPr>
              <a:spcBef>
                <a:spcPct val="50000"/>
              </a:spcBef>
            </a:pPr>
            <a:r>
              <a:rPr lang="en-US"/>
              <a:t>Teacher selection</a:t>
            </a:r>
          </a:p>
          <a:p>
            <a:pPr>
              <a:spcBef>
                <a:spcPct val="50000"/>
              </a:spcBef>
            </a:pPr>
            <a:r>
              <a:rPr lang="en-US"/>
              <a:t>Initial Training</a:t>
            </a:r>
          </a:p>
          <a:p>
            <a:pPr>
              <a:spcBef>
                <a:spcPct val="50000"/>
              </a:spcBef>
            </a:pPr>
            <a:r>
              <a:rPr lang="en-US"/>
              <a:t>In-service Training</a:t>
            </a:r>
          </a:p>
        </p:txBody>
      </p:sp>
      <p:sp>
        <p:nvSpPr>
          <p:cNvPr id="7176" name="Line 8"/>
          <p:cNvSpPr>
            <a:spLocks noChangeShapeType="1"/>
          </p:cNvSpPr>
          <p:nvPr/>
        </p:nvSpPr>
        <p:spPr bwMode="auto">
          <a:xfrm>
            <a:off x="457200" y="3276600"/>
            <a:ext cx="0" cy="990600"/>
          </a:xfrm>
          <a:prstGeom prst="line">
            <a:avLst/>
          </a:prstGeom>
          <a:noFill/>
          <a:ln w="28575">
            <a:solidFill>
              <a:schemeClr val="tx1"/>
            </a:solidFill>
            <a:round/>
            <a:headEnd/>
            <a:tailEnd type="triangle" w="med" len="med"/>
          </a:ln>
        </p:spPr>
        <p:txBody>
          <a:bodyPr/>
          <a:lstStyle/>
          <a:p>
            <a:endParaRPr lang="en-US"/>
          </a:p>
        </p:txBody>
      </p:sp>
      <p:sp>
        <p:nvSpPr>
          <p:cNvPr id="7177" name="Line 9"/>
          <p:cNvSpPr>
            <a:spLocks noChangeShapeType="1"/>
          </p:cNvSpPr>
          <p:nvPr/>
        </p:nvSpPr>
        <p:spPr bwMode="auto">
          <a:xfrm>
            <a:off x="457200" y="4267200"/>
            <a:ext cx="457200" cy="0"/>
          </a:xfrm>
          <a:prstGeom prst="line">
            <a:avLst/>
          </a:prstGeom>
          <a:noFill/>
          <a:ln w="28575">
            <a:solidFill>
              <a:schemeClr val="tx1"/>
            </a:solidFill>
            <a:round/>
            <a:headEnd/>
            <a:tailEnd type="triangle" w="med" len="med"/>
          </a:ln>
        </p:spPr>
        <p:txBody>
          <a:bodyPr/>
          <a:lstStyle/>
          <a:p>
            <a:endParaRPr lang="en-US"/>
          </a:p>
        </p:txBody>
      </p:sp>
      <p:sp>
        <p:nvSpPr>
          <p:cNvPr id="7178" name="Rectangle 10"/>
          <p:cNvSpPr>
            <a:spLocks noChangeArrowheads="1"/>
          </p:cNvSpPr>
          <p:nvPr/>
        </p:nvSpPr>
        <p:spPr bwMode="auto">
          <a:xfrm>
            <a:off x="304800" y="1981200"/>
            <a:ext cx="2133600" cy="1066800"/>
          </a:xfrm>
          <a:prstGeom prst="rect">
            <a:avLst/>
          </a:prstGeom>
          <a:noFill/>
          <a:ln w="28575">
            <a:solidFill>
              <a:schemeClr val="tx1"/>
            </a:solidFill>
            <a:miter lim="800000"/>
            <a:headEnd/>
            <a:tailEnd/>
          </a:ln>
        </p:spPr>
        <p:txBody>
          <a:bodyPr wrap="none" anchor="ctr"/>
          <a:lstStyle/>
          <a:p>
            <a:endParaRPr lang="en-US"/>
          </a:p>
        </p:txBody>
      </p:sp>
      <p:sp>
        <p:nvSpPr>
          <p:cNvPr id="7179" name="Rectangle 11"/>
          <p:cNvSpPr>
            <a:spLocks noChangeArrowheads="1"/>
          </p:cNvSpPr>
          <p:nvPr/>
        </p:nvSpPr>
        <p:spPr bwMode="auto">
          <a:xfrm>
            <a:off x="914400" y="3733800"/>
            <a:ext cx="1676400" cy="2057400"/>
          </a:xfrm>
          <a:prstGeom prst="rect">
            <a:avLst/>
          </a:prstGeom>
          <a:noFill/>
          <a:ln w="28575">
            <a:solidFill>
              <a:schemeClr val="tx1"/>
            </a:solidFill>
            <a:miter lim="800000"/>
            <a:headEnd/>
            <a:tailEnd/>
          </a:ln>
        </p:spPr>
        <p:txBody>
          <a:bodyPr wrap="none" anchor="ctr"/>
          <a:lstStyle/>
          <a:p>
            <a:endParaRPr lang="en-US"/>
          </a:p>
        </p:txBody>
      </p:sp>
      <p:sp>
        <p:nvSpPr>
          <p:cNvPr id="7180" name="Text Box 12"/>
          <p:cNvSpPr txBox="1">
            <a:spLocks noChangeArrowheads="1"/>
          </p:cNvSpPr>
          <p:nvPr/>
        </p:nvSpPr>
        <p:spPr bwMode="auto">
          <a:xfrm>
            <a:off x="6934200" y="3429000"/>
            <a:ext cx="1828800" cy="2044700"/>
          </a:xfrm>
          <a:prstGeom prst="rect">
            <a:avLst/>
          </a:prstGeom>
          <a:noFill/>
          <a:ln w="28575">
            <a:solidFill>
              <a:schemeClr val="tx1"/>
            </a:solidFill>
            <a:miter lim="800000"/>
            <a:headEnd/>
            <a:tailEnd/>
          </a:ln>
        </p:spPr>
        <p:txBody>
          <a:bodyPr>
            <a:spAutoFit/>
          </a:bodyPr>
          <a:lstStyle/>
          <a:p>
            <a:pPr>
              <a:spcBef>
                <a:spcPct val="50000"/>
              </a:spcBef>
            </a:pPr>
            <a:r>
              <a:rPr lang="en-US"/>
              <a:t>School Organization</a:t>
            </a:r>
          </a:p>
          <a:p>
            <a:pPr>
              <a:spcBef>
                <a:spcPct val="50000"/>
              </a:spcBef>
            </a:pPr>
            <a:r>
              <a:rPr lang="en-US"/>
              <a:t>System Administration</a:t>
            </a:r>
          </a:p>
          <a:p>
            <a:pPr>
              <a:spcBef>
                <a:spcPct val="50000"/>
              </a:spcBef>
            </a:pPr>
            <a:r>
              <a:rPr lang="en-US"/>
              <a:t>School Management</a:t>
            </a:r>
          </a:p>
        </p:txBody>
      </p:sp>
      <p:sp>
        <p:nvSpPr>
          <p:cNvPr id="7181" name="Rectangle 13"/>
          <p:cNvSpPr>
            <a:spLocks noChangeArrowheads="1"/>
          </p:cNvSpPr>
          <p:nvPr/>
        </p:nvSpPr>
        <p:spPr bwMode="auto">
          <a:xfrm>
            <a:off x="5791200" y="6553200"/>
            <a:ext cx="914400" cy="914400"/>
          </a:xfrm>
          <a:prstGeom prst="rect">
            <a:avLst/>
          </a:prstGeom>
          <a:noFill/>
          <a:ln w="9525">
            <a:noFill/>
            <a:miter lim="800000"/>
            <a:headEnd/>
            <a:tailEnd/>
          </a:ln>
        </p:spPr>
        <p:txBody>
          <a:bodyPr wrap="none" anchor="ctr"/>
          <a:lstStyle/>
          <a:p>
            <a:endParaRPr lang="en-US"/>
          </a:p>
        </p:txBody>
      </p:sp>
      <p:sp>
        <p:nvSpPr>
          <p:cNvPr id="7182" name="Line 14"/>
          <p:cNvSpPr>
            <a:spLocks noChangeShapeType="1"/>
          </p:cNvSpPr>
          <p:nvPr/>
        </p:nvSpPr>
        <p:spPr bwMode="auto">
          <a:xfrm flipH="1">
            <a:off x="2514600" y="1524000"/>
            <a:ext cx="1295400" cy="381000"/>
          </a:xfrm>
          <a:prstGeom prst="line">
            <a:avLst/>
          </a:prstGeom>
          <a:noFill/>
          <a:ln w="38100">
            <a:solidFill>
              <a:srgbClr val="CC00FF"/>
            </a:solidFill>
            <a:round/>
            <a:headEnd/>
            <a:tailEnd type="triangle" w="med" len="med"/>
          </a:ln>
        </p:spPr>
        <p:txBody>
          <a:bodyPr/>
          <a:lstStyle/>
          <a:p>
            <a:endParaRPr lang="en-US"/>
          </a:p>
        </p:txBody>
      </p:sp>
      <p:pic>
        <p:nvPicPr>
          <p:cNvPr id="7183" name="Picture 15" descr="Zion_Youth_project">
            <a:hlinkClick r:id="rId6"/>
          </p:cNvPr>
          <p:cNvPicPr>
            <a:picLocks noChangeAspect="1" noChangeArrowheads="1"/>
          </p:cNvPicPr>
          <p:nvPr/>
        </p:nvPicPr>
        <p:blipFill>
          <a:blip r:embed="rId7"/>
          <a:srcRect/>
          <a:stretch>
            <a:fillRect/>
          </a:stretch>
        </p:blipFill>
        <p:spPr bwMode="auto">
          <a:xfrm>
            <a:off x="3124200" y="2819400"/>
            <a:ext cx="2438400" cy="1657350"/>
          </a:xfrm>
          <a:prstGeom prst="rect">
            <a:avLst/>
          </a:prstGeom>
          <a:noFill/>
          <a:ln w="9525">
            <a:noFill/>
            <a:miter lim="800000"/>
            <a:headEnd/>
            <a:tailEnd/>
          </a:ln>
        </p:spPr>
      </p:pic>
    </p:spTree>
    <p:custDataLst>
      <p:tags r:id="rId2"/>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429000" y="1219200"/>
            <a:ext cx="2438400" cy="762000"/>
          </a:xfrm>
          <a:prstGeom prst="rect">
            <a:avLst/>
          </a:prstGeom>
          <a:solidFill>
            <a:schemeClr val="accent1"/>
          </a:solidFill>
          <a:ln w="9525">
            <a:solidFill>
              <a:schemeClr val="tx1"/>
            </a:solidFill>
            <a:miter lim="800000"/>
            <a:headEnd/>
            <a:tailEnd/>
          </a:ln>
        </p:spPr>
        <p:txBody>
          <a:bodyPr wrap="none" anchor="ctr"/>
          <a:lstStyle/>
          <a:p>
            <a:pPr algn="ctr"/>
            <a:r>
              <a:rPr lang="en-US"/>
              <a:t>Comparative education</a:t>
            </a:r>
          </a:p>
        </p:txBody>
      </p:sp>
      <p:sp>
        <p:nvSpPr>
          <p:cNvPr id="26627" name="Rectangle 3"/>
          <p:cNvSpPr>
            <a:spLocks noChangeArrowheads="1"/>
          </p:cNvSpPr>
          <p:nvPr/>
        </p:nvSpPr>
        <p:spPr bwMode="auto">
          <a:xfrm>
            <a:off x="228600" y="2590800"/>
            <a:ext cx="2209800" cy="762000"/>
          </a:xfrm>
          <a:prstGeom prst="rect">
            <a:avLst/>
          </a:prstGeom>
          <a:solidFill>
            <a:schemeClr val="accent1"/>
          </a:solidFill>
          <a:ln w="9525">
            <a:solidFill>
              <a:schemeClr val="tx1"/>
            </a:solidFill>
            <a:miter lim="800000"/>
            <a:headEnd/>
            <a:tailEnd/>
          </a:ln>
        </p:spPr>
        <p:txBody>
          <a:bodyPr wrap="none" anchor="ctr"/>
          <a:lstStyle/>
          <a:p>
            <a:pPr algn="ctr"/>
            <a:r>
              <a:rPr lang="en-US"/>
              <a:t>Comparative studies</a:t>
            </a:r>
          </a:p>
        </p:txBody>
      </p:sp>
      <p:sp>
        <p:nvSpPr>
          <p:cNvPr id="26628" name="Rectangle 4"/>
          <p:cNvSpPr>
            <a:spLocks noChangeArrowheads="1"/>
          </p:cNvSpPr>
          <p:nvPr/>
        </p:nvSpPr>
        <p:spPr bwMode="auto">
          <a:xfrm>
            <a:off x="2819400" y="2590800"/>
            <a:ext cx="1905000" cy="762000"/>
          </a:xfrm>
          <a:prstGeom prst="rect">
            <a:avLst/>
          </a:prstGeom>
          <a:solidFill>
            <a:schemeClr val="accent1"/>
          </a:solidFill>
          <a:ln w="9525">
            <a:solidFill>
              <a:schemeClr val="tx1"/>
            </a:solidFill>
            <a:miter lim="800000"/>
            <a:headEnd/>
            <a:tailEnd/>
          </a:ln>
        </p:spPr>
        <p:txBody>
          <a:bodyPr wrap="none" anchor="ctr"/>
          <a:lstStyle/>
          <a:p>
            <a:pPr algn="ctr"/>
            <a:r>
              <a:rPr lang="en-US"/>
              <a:t>Education Abroad</a:t>
            </a:r>
          </a:p>
        </p:txBody>
      </p:sp>
      <p:sp>
        <p:nvSpPr>
          <p:cNvPr id="26629" name="Rectangle 5"/>
          <p:cNvSpPr>
            <a:spLocks noChangeArrowheads="1"/>
          </p:cNvSpPr>
          <p:nvPr/>
        </p:nvSpPr>
        <p:spPr bwMode="auto">
          <a:xfrm>
            <a:off x="5029200" y="2590800"/>
            <a:ext cx="1752600" cy="762000"/>
          </a:xfrm>
          <a:prstGeom prst="rect">
            <a:avLst/>
          </a:prstGeom>
          <a:solidFill>
            <a:schemeClr val="accent1"/>
          </a:solidFill>
          <a:ln w="9525">
            <a:solidFill>
              <a:schemeClr val="tx1"/>
            </a:solidFill>
            <a:miter lim="800000"/>
            <a:headEnd/>
            <a:tailEnd/>
          </a:ln>
        </p:spPr>
        <p:txBody>
          <a:bodyPr wrap="none" anchor="ctr"/>
          <a:lstStyle/>
          <a:p>
            <a:pPr algn="ctr"/>
            <a:r>
              <a:rPr lang="en-US"/>
              <a:t>International</a:t>
            </a:r>
          </a:p>
          <a:p>
            <a:pPr algn="ctr"/>
            <a:r>
              <a:rPr lang="en-US"/>
              <a:t> Education</a:t>
            </a:r>
          </a:p>
        </p:txBody>
      </p:sp>
      <p:sp>
        <p:nvSpPr>
          <p:cNvPr id="26630" name="Rectangle 6"/>
          <p:cNvSpPr>
            <a:spLocks noChangeArrowheads="1"/>
          </p:cNvSpPr>
          <p:nvPr/>
        </p:nvSpPr>
        <p:spPr bwMode="auto">
          <a:xfrm>
            <a:off x="7239000" y="2590800"/>
            <a:ext cx="1752600" cy="762000"/>
          </a:xfrm>
          <a:prstGeom prst="rect">
            <a:avLst/>
          </a:prstGeom>
          <a:solidFill>
            <a:schemeClr val="accent1"/>
          </a:solidFill>
          <a:ln w="9525">
            <a:solidFill>
              <a:schemeClr val="tx1"/>
            </a:solidFill>
            <a:miter lim="800000"/>
            <a:headEnd/>
            <a:tailEnd/>
          </a:ln>
        </p:spPr>
        <p:txBody>
          <a:bodyPr wrap="none" anchor="ctr"/>
          <a:lstStyle/>
          <a:p>
            <a:pPr algn="ctr"/>
            <a:r>
              <a:rPr lang="en-US"/>
              <a:t>Development</a:t>
            </a:r>
          </a:p>
          <a:p>
            <a:pPr algn="ctr"/>
            <a:r>
              <a:rPr lang="en-US"/>
              <a:t> Education</a:t>
            </a:r>
          </a:p>
        </p:txBody>
      </p:sp>
      <p:sp>
        <p:nvSpPr>
          <p:cNvPr id="26631" name="Rectangle 7"/>
          <p:cNvSpPr>
            <a:spLocks noChangeArrowheads="1"/>
          </p:cNvSpPr>
          <p:nvPr/>
        </p:nvSpPr>
        <p:spPr bwMode="auto">
          <a:xfrm>
            <a:off x="152400" y="4343400"/>
            <a:ext cx="2514600" cy="762000"/>
          </a:xfrm>
          <a:prstGeom prst="rect">
            <a:avLst/>
          </a:prstGeom>
          <a:solidFill>
            <a:schemeClr val="accent1"/>
          </a:solidFill>
          <a:ln w="9525">
            <a:solidFill>
              <a:schemeClr val="tx1"/>
            </a:solidFill>
            <a:miter lim="800000"/>
            <a:headEnd/>
            <a:tailEnd/>
          </a:ln>
        </p:spPr>
        <p:txBody>
          <a:bodyPr wrap="none" anchor="ctr"/>
          <a:lstStyle/>
          <a:p>
            <a:pPr algn="ctr"/>
            <a:r>
              <a:rPr lang="en-US"/>
              <a:t>Comparative Pedagogy</a:t>
            </a:r>
          </a:p>
        </p:txBody>
      </p:sp>
      <p:sp>
        <p:nvSpPr>
          <p:cNvPr id="26632" name="Rectangle 8"/>
          <p:cNvSpPr>
            <a:spLocks noChangeArrowheads="1"/>
          </p:cNvSpPr>
          <p:nvPr/>
        </p:nvSpPr>
        <p:spPr bwMode="auto">
          <a:xfrm>
            <a:off x="2743200" y="4343400"/>
            <a:ext cx="1905000" cy="762000"/>
          </a:xfrm>
          <a:prstGeom prst="rect">
            <a:avLst/>
          </a:prstGeom>
          <a:solidFill>
            <a:schemeClr val="accent1"/>
          </a:solidFill>
          <a:ln w="9525">
            <a:solidFill>
              <a:schemeClr val="tx1"/>
            </a:solidFill>
            <a:miter lim="800000"/>
            <a:headEnd/>
            <a:tailEnd/>
          </a:ln>
        </p:spPr>
        <p:txBody>
          <a:bodyPr wrap="none" anchor="ctr"/>
          <a:lstStyle/>
          <a:p>
            <a:pPr algn="ctr"/>
            <a:r>
              <a:rPr lang="en-US"/>
              <a:t>Intra-educational</a:t>
            </a:r>
          </a:p>
          <a:p>
            <a:pPr algn="ctr"/>
            <a:r>
              <a:rPr lang="en-US"/>
              <a:t>And intra-cultural</a:t>
            </a:r>
          </a:p>
          <a:p>
            <a:pPr algn="ctr"/>
            <a:r>
              <a:rPr lang="en-US"/>
              <a:t>studies</a:t>
            </a:r>
          </a:p>
        </p:txBody>
      </p:sp>
      <p:sp>
        <p:nvSpPr>
          <p:cNvPr id="26633" name="Rectangle 9"/>
          <p:cNvSpPr>
            <a:spLocks noChangeArrowheads="1"/>
          </p:cNvSpPr>
          <p:nvPr/>
        </p:nvSpPr>
        <p:spPr bwMode="auto">
          <a:xfrm>
            <a:off x="4724400" y="4343400"/>
            <a:ext cx="1447800" cy="762000"/>
          </a:xfrm>
          <a:prstGeom prst="rect">
            <a:avLst/>
          </a:prstGeom>
          <a:solidFill>
            <a:schemeClr val="accent1"/>
          </a:solidFill>
          <a:ln w="9525">
            <a:solidFill>
              <a:schemeClr val="tx1"/>
            </a:solidFill>
            <a:miter lim="800000"/>
            <a:headEnd/>
            <a:tailEnd/>
          </a:ln>
        </p:spPr>
        <p:txBody>
          <a:bodyPr wrap="none" anchor="ctr"/>
          <a:lstStyle/>
          <a:p>
            <a:pPr algn="ctr"/>
            <a:r>
              <a:rPr lang="en-US"/>
              <a:t>International</a:t>
            </a:r>
          </a:p>
          <a:p>
            <a:pPr algn="ctr"/>
            <a:r>
              <a:rPr lang="en-US"/>
              <a:t>pedagogy</a:t>
            </a:r>
          </a:p>
        </p:txBody>
      </p:sp>
      <p:sp>
        <p:nvSpPr>
          <p:cNvPr id="26634" name="Rectangle 10"/>
          <p:cNvSpPr>
            <a:spLocks noChangeArrowheads="1"/>
          </p:cNvSpPr>
          <p:nvPr/>
        </p:nvSpPr>
        <p:spPr bwMode="auto">
          <a:xfrm>
            <a:off x="6248400" y="4343400"/>
            <a:ext cx="2743200" cy="762000"/>
          </a:xfrm>
          <a:prstGeom prst="rect">
            <a:avLst/>
          </a:prstGeom>
          <a:solidFill>
            <a:schemeClr val="accent1"/>
          </a:solidFill>
          <a:ln w="9525">
            <a:solidFill>
              <a:schemeClr val="tx1"/>
            </a:solidFill>
            <a:miter lim="800000"/>
            <a:headEnd/>
            <a:tailEnd/>
          </a:ln>
        </p:spPr>
        <p:txBody>
          <a:bodyPr wrap="none" anchor="ctr"/>
          <a:lstStyle/>
          <a:p>
            <a:pPr algn="ctr"/>
            <a:r>
              <a:rPr lang="en-US"/>
              <a:t>Study of work of</a:t>
            </a:r>
          </a:p>
          <a:p>
            <a:pPr algn="ctr"/>
            <a:r>
              <a:rPr lang="en-US"/>
              <a:t>International organizations</a:t>
            </a:r>
          </a:p>
        </p:txBody>
      </p:sp>
      <p:sp>
        <p:nvSpPr>
          <p:cNvPr id="26635" name="Line 11"/>
          <p:cNvSpPr>
            <a:spLocks noChangeShapeType="1"/>
          </p:cNvSpPr>
          <p:nvPr/>
        </p:nvSpPr>
        <p:spPr bwMode="auto">
          <a:xfrm>
            <a:off x="4724400" y="1981200"/>
            <a:ext cx="0" cy="304800"/>
          </a:xfrm>
          <a:prstGeom prst="line">
            <a:avLst/>
          </a:prstGeom>
          <a:noFill/>
          <a:ln w="9525">
            <a:solidFill>
              <a:schemeClr val="tx1"/>
            </a:solidFill>
            <a:round/>
            <a:headEnd/>
            <a:tailEnd/>
          </a:ln>
        </p:spPr>
        <p:txBody>
          <a:bodyPr/>
          <a:lstStyle/>
          <a:p>
            <a:endParaRPr lang="en-US"/>
          </a:p>
        </p:txBody>
      </p:sp>
      <p:sp>
        <p:nvSpPr>
          <p:cNvPr id="26636" name="Line 12"/>
          <p:cNvSpPr>
            <a:spLocks noChangeShapeType="1"/>
          </p:cNvSpPr>
          <p:nvPr/>
        </p:nvSpPr>
        <p:spPr bwMode="auto">
          <a:xfrm>
            <a:off x="1219200" y="2286000"/>
            <a:ext cx="6934200" cy="0"/>
          </a:xfrm>
          <a:prstGeom prst="line">
            <a:avLst/>
          </a:prstGeom>
          <a:noFill/>
          <a:ln w="9525">
            <a:solidFill>
              <a:schemeClr val="tx1"/>
            </a:solidFill>
            <a:round/>
            <a:headEnd/>
            <a:tailEnd/>
          </a:ln>
        </p:spPr>
        <p:txBody>
          <a:bodyPr/>
          <a:lstStyle/>
          <a:p>
            <a:endParaRPr lang="en-US"/>
          </a:p>
        </p:txBody>
      </p:sp>
      <p:sp>
        <p:nvSpPr>
          <p:cNvPr id="26637" name="Line 13"/>
          <p:cNvSpPr>
            <a:spLocks noChangeShapeType="1"/>
          </p:cNvSpPr>
          <p:nvPr/>
        </p:nvSpPr>
        <p:spPr bwMode="auto">
          <a:xfrm>
            <a:off x="1219200" y="2286000"/>
            <a:ext cx="0" cy="304800"/>
          </a:xfrm>
          <a:prstGeom prst="line">
            <a:avLst/>
          </a:prstGeom>
          <a:noFill/>
          <a:ln w="9525">
            <a:solidFill>
              <a:schemeClr val="tx1"/>
            </a:solidFill>
            <a:round/>
            <a:headEnd/>
            <a:tailEnd/>
          </a:ln>
        </p:spPr>
        <p:txBody>
          <a:bodyPr/>
          <a:lstStyle/>
          <a:p>
            <a:endParaRPr lang="en-US"/>
          </a:p>
        </p:txBody>
      </p:sp>
      <p:sp>
        <p:nvSpPr>
          <p:cNvPr id="26638" name="Line 14"/>
          <p:cNvSpPr>
            <a:spLocks noChangeShapeType="1"/>
          </p:cNvSpPr>
          <p:nvPr/>
        </p:nvSpPr>
        <p:spPr bwMode="auto">
          <a:xfrm>
            <a:off x="3810000" y="2286000"/>
            <a:ext cx="0" cy="304800"/>
          </a:xfrm>
          <a:prstGeom prst="line">
            <a:avLst/>
          </a:prstGeom>
          <a:noFill/>
          <a:ln w="9525">
            <a:solidFill>
              <a:schemeClr val="tx1"/>
            </a:solidFill>
            <a:round/>
            <a:headEnd/>
            <a:tailEnd/>
          </a:ln>
        </p:spPr>
        <p:txBody>
          <a:bodyPr/>
          <a:lstStyle/>
          <a:p>
            <a:endParaRPr lang="en-US"/>
          </a:p>
        </p:txBody>
      </p:sp>
      <p:sp>
        <p:nvSpPr>
          <p:cNvPr id="26639" name="Line 15"/>
          <p:cNvSpPr>
            <a:spLocks noChangeShapeType="1"/>
          </p:cNvSpPr>
          <p:nvPr/>
        </p:nvSpPr>
        <p:spPr bwMode="auto">
          <a:xfrm>
            <a:off x="5943600" y="2286000"/>
            <a:ext cx="0" cy="304800"/>
          </a:xfrm>
          <a:prstGeom prst="line">
            <a:avLst/>
          </a:prstGeom>
          <a:noFill/>
          <a:ln w="9525">
            <a:solidFill>
              <a:schemeClr val="tx1"/>
            </a:solidFill>
            <a:round/>
            <a:headEnd/>
            <a:tailEnd/>
          </a:ln>
        </p:spPr>
        <p:txBody>
          <a:bodyPr/>
          <a:lstStyle/>
          <a:p>
            <a:endParaRPr lang="en-US"/>
          </a:p>
        </p:txBody>
      </p:sp>
      <p:sp>
        <p:nvSpPr>
          <p:cNvPr id="26640" name="Line 16"/>
          <p:cNvSpPr>
            <a:spLocks noChangeShapeType="1"/>
          </p:cNvSpPr>
          <p:nvPr/>
        </p:nvSpPr>
        <p:spPr bwMode="auto">
          <a:xfrm>
            <a:off x="8153400" y="2286000"/>
            <a:ext cx="0" cy="304800"/>
          </a:xfrm>
          <a:prstGeom prst="line">
            <a:avLst/>
          </a:prstGeom>
          <a:noFill/>
          <a:ln w="9525">
            <a:solidFill>
              <a:schemeClr val="tx1"/>
            </a:solidFill>
            <a:round/>
            <a:headEnd/>
            <a:tailEnd/>
          </a:ln>
        </p:spPr>
        <p:txBody>
          <a:bodyPr/>
          <a:lstStyle/>
          <a:p>
            <a:endParaRPr lang="en-US"/>
          </a:p>
        </p:txBody>
      </p:sp>
      <p:sp>
        <p:nvSpPr>
          <p:cNvPr id="26641" name="Line 17"/>
          <p:cNvSpPr>
            <a:spLocks noChangeShapeType="1"/>
          </p:cNvSpPr>
          <p:nvPr/>
        </p:nvSpPr>
        <p:spPr bwMode="auto">
          <a:xfrm>
            <a:off x="1828800" y="3352800"/>
            <a:ext cx="0" cy="457200"/>
          </a:xfrm>
          <a:prstGeom prst="line">
            <a:avLst/>
          </a:prstGeom>
          <a:noFill/>
          <a:ln w="9525">
            <a:solidFill>
              <a:schemeClr val="tx1"/>
            </a:solidFill>
            <a:round/>
            <a:headEnd/>
            <a:tailEnd/>
          </a:ln>
        </p:spPr>
        <p:txBody>
          <a:bodyPr/>
          <a:lstStyle/>
          <a:p>
            <a:endParaRPr lang="en-US"/>
          </a:p>
        </p:txBody>
      </p:sp>
      <p:sp>
        <p:nvSpPr>
          <p:cNvPr id="26642" name="Line 18"/>
          <p:cNvSpPr>
            <a:spLocks noChangeShapeType="1"/>
          </p:cNvSpPr>
          <p:nvPr/>
        </p:nvSpPr>
        <p:spPr bwMode="auto">
          <a:xfrm>
            <a:off x="1143000" y="3810000"/>
            <a:ext cx="2514600" cy="0"/>
          </a:xfrm>
          <a:prstGeom prst="line">
            <a:avLst/>
          </a:prstGeom>
          <a:noFill/>
          <a:ln w="9525">
            <a:solidFill>
              <a:schemeClr val="tx1"/>
            </a:solidFill>
            <a:round/>
            <a:headEnd/>
            <a:tailEnd/>
          </a:ln>
        </p:spPr>
        <p:txBody>
          <a:bodyPr/>
          <a:lstStyle/>
          <a:p>
            <a:endParaRPr lang="en-US"/>
          </a:p>
        </p:txBody>
      </p:sp>
      <p:sp>
        <p:nvSpPr>
          <p:cNvPr id="26643" name="Line 19"/>
          <p:cNvSpPr>
            <a:spLocks noChangeShapeType="1"/>
          </p:cNvSpPr>
          <p:nvPr/>
        </p:nvSpPr>
        <p:spPr bwMode="auto">
          <a:xfrm>
            <a:off x="3657600" y="3810000"/>
            <a:ext cx="0" cy="533400"/>
          </a:xfrm>
          <a:prstGeom prst="line">
            <a:avLst/>
          </a:prstGeom>
          <a:noFill/>
          <a:ln w="9525">
            <a:solidFill>
              <a:schemeClr val="tx1"/>
            </a:solidFill>
            <a:round/>
            <a:headEnd/>
            <a:tailEnd/>
          </a:ln>
        </p:spPr>
        <p:txBody>
          <a:bodyPr/>
          <a:lstStyle/>
          <a:p>
            <a:endParaRPr lang="en-US"/>
          </a:p>
        </p:txBody>
      </p:sp>
      <p:sp>
        <p:nvSpPr>
          <p:cNvPr id="26644" name="Line 20"/>
          <p:cNvSpPr>
            <a:spLocks noChangeShapeType="1"/>
          </p:cNvSpPr>
          <p:nvPr/>
        </p:nvSpPr>
        <p:spPr bwMode="auto">
          <a:xfrm>
            <a:off x="6019800" y="3352800"/>
            <a:ext cx="0" cy="457200"/>
          </a:xfrm>
          <a:prstGeom prst="line">
            <a:avLst/>
          </a:prstGeom>
          <a:noFill/>
          <a:ln w="9525">
            <a:solidFill>
              <a:schemeClr val="tx1"/>
            </a:solidFill>
            <a:round/>
            <a:headEnd/>
            <a:tailEnd/>
          </a:ln>
        </p:spPr>
        <p:txBody>
          <a:bodyPr/>
          <a:lstStyle/>
          <a:p>
            <a:endParaRPr lang="en-US"/>
          </a:p>
        </p:txBody>
      </p:sp>
      <p:sp>
        <p:nvSpPr>
          <p:cNvPr id="26645" name="Line 21"/>
          <p:cNvSpPr>
            <a:spLocks noChangeShapeType="1"/>
          </p:cNvSpPr>
          <p:nvPr/>
        </p:nvSpPr>
        <p:spPr bwMode="auto">
          <a:xfrm>
            <a:off x="5562600" y="3810000"/>
            <a:ext cx="2286000" cy="0"/>
          </a:xfrm>
          <a:prstGeom prst="line">
            <a:avLst/>
          </a:prstGeom>
          <a:noFill/>
          <a:ln w="9525">
            <a:solidFill>
              <a:schemeClr val="tx1"/>
            </a:solidFill>
            <a:round/>
            <a:headEnd/>
            <a:tailEnd/>
          </a:ln>
        </p:spPr>
        <p:txBody>
          <a:bodyPr/>
          <a:lstStyle/>
          <a:p>
            <a:endParaRPr lang="en-US"/>
          </a:p>
        </p:txBody>
      </p:sp>
      <p:sp>
        <p:nvSpPr>
          <p:cNvPr id="26646" name="Line 22"/>
          <p:cNvSpPr>
            <a:spLocks noChangeShapeType="1"/>
          </p:cNvSpPr>
          <p:nvPr/>
        </p:nvSpPr>
        <p:spPr bwMode="auto">
          <a:xfrm>
            <a:off x="5562600" y="3810000"/>
            <a:ext cx="0" cy="533400"/>
          </a:xfrm>
          <a:prstGeom prst="line">
            <a:avLst/>
          </a:prstGeom>
          <a:noFill/>
          <a:ln w="9525">
            <a:solidFill>
              <a:schemeClr val="tx1"/>
            </a:solidFill>
            <a:round/>
            <a:headEnd/>
            <a:tailEnd/>
          </a:ln>
        </p:spPr>
        <p:txBody>
          <a:bodyPr/>
          <a:lstStyle/>
          <a:p>
            <a:endParaRPr lang="en-US"/>
          </a:p>
        </p:txBody>
      </p:sp>
      <p:sp>
        <p:nvSpPr>
          <p:cNvPr id="26647" name="Line 23"/>
          <p:cNvSpPr>
            <a:spLocks noChangeShapeType="1"/>
          </p:cNvSpPr>
          <p:nvPr/>
        </p:nvSpPr>
        <p:spPr bwMode="auto">
          <a:xfrm>
            <a:off x="7848600" y="3810000"/>
            <a:ext cx="0" cy="533400"/>
          </a:xfrm>
          <a:prstGeom prst="line">
            <a:avLst/>
          </a:prstGeom>
          <a:noFill/>
          <a:ln w="9525">
            <a:solidFill>
              <a:schemeClr val="tx1"/>
            </a:solidFill>
            <a:round/>
            <a:headEnd/>
            <a:tailEnd/>
          </a:ln>
        </p:spPr>
        <p:txBody>
          <a:bodyPr/>
          <a:lstStyle/>
          <a:p>
            <a:endParaRPr lang="en-US"/>
          </a:p>
        </p:txBody>
      </p:sp>
      <p:sp>
        <p:nvSpPr>
          <p:cNvPr id="26648" name="Line 24"/>
          <p:cNvSpPr>
            <a:spLocks noChangeShapeType="1"/>
          </p:cNvSpPr>
          <p:nvPr/>
        </p:nvSpPr>
        <p:spPr bwMode="auto">
          <a:xfrm>
            <a:off x="1143000" y="3810000"/>
            <a:ext cx="0" cy="533400"/>
          </a:xfrm>
          <a:prstGeom prst="line">
            <a:avLst/>
          </a:prstGeom>
          <a:noFill/>
          <a:ln w="9525">
            <a:solidFill>
              <a:schemeClr val="tx1"/>
            </a:solidFill>
            <a:round/>
            <a:headEnd/>
            <a:tailEnd/>
          </a:ln>
        </p:spPr>
        <p:txBody>
          <a:bodyPr/>
          <a:lstStyle/>
          <a:p>
            <a:endParaRPr lang="en-US"/>
          </a:p>
        </p:txBody>
      </p:sp>
      <p:sp>
        <p:nvSpPr>
          <p:cNvPr id="26649" name="Text Box 25"/>
          <p:cNvSpPr txBox="1">
            <a:spLocks noChangeArrowheads="1"/>
          </p:cNvSpPr>
          <p:nvPr/>
        </p:nvSpPr>
        <p:spPr bwMode="auto">
          <a:xfrm>
            <a:off x="2803525" y="5903913"/>
            <a:ext cx="4286250" cy="366712"/>
          </a:xfrm>
          <a:prstGeom prst="rect">
            <a:avLst/>
          </a:prstGeom>
          <a:noFill/>
          <a:ln w="9525">
            <a:noFill/>
            <a:miter lim="800000"/>
            <a:headEnd/>
            <a:tailEnd/>
          </a:ln>
        </p:spPr>
        <p:txBody>
          <a:bodyPr wrap="none">
            <a:spAutoFit/>
          </a:bodyPr>
          <a:lstStyle/>
          <a:p>
            <a:r>
              <a:rPr lang="en-US"/>
              <a:t>Halls typology of comparative education </a:t>
            </a:r>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sz="2800" smtClean="0"/>
              <a:t>Comprehensive Definition Draws Broad but Palpable Boundary for Comparative Education</a:t>
            </a:r>
          </a:p>
        </p:txBody>
      </p:sp>
      <p:sp>
        <p:nvSpPr>
          <p:cNvPr id="44035" name="Rectangle 3"/>
          <p:cNvSpPr>
            <a:spLocks noGrp="1" noChangeArrowheads="1"/>
          </p:cNvSpPr>
          <p:nvPr>
            <p:ph sz="quarter" idx="1"/>
          </p:nvPr>
        </p:nvSpPr>
        <p:spPr>
          <a:ln>
            <a:solidFill>
              <a:schemeClr val="folHlink"/>
            </a:solidFill>
          </a:ln>
        </p:spPr>
        <p:txBody>
          <a:bodyPr/>
          <a:lstStyle/>
          <a:p>
            <a:pPr eaLnBrk="1" hangingPunct="1">
              <a:buFont typeface="Wingdings" pitchFamily="2" charset="2"/>
              <a:buNone/>
              <a:defRPr/>
            </a:pPr>
            <a:endParaRPr lang="en-US" smtClean="0"/>
          </a:p>
          <a:p>
            <a:pPr eaLnBrk="1" hangingPunct="1">
              <a:buFont typeface="Wingdings" pitchFamily="2" charset="2"/>
              <a:buNone/>
              <a:defRPr/>
            </a:pPr>
            <a:r>
              <a:rPr lang="en-US" sz="2800" smtClean="0"/>
              <a:t>“</a:t>
            </a:r>
            <a:r>
              <a:rPr lang="en-US" sz="2800" i="1" smtClean="0"/>
              <a:t>The application of the </a:t>
            </a:r>
            <a:r>
              <a:rPr lang="en-US" sz="2800" i="1" smtClean="0">
                <a:solidFill>
                  <a:srgbClr val="0033CC"/>
                </a:solidFill>
              </a:rPr>
              <a:t>intellectual tools</a:t>
            </a:r>
            <a:r>
              <a:rPr lang="en-US" sz="2800" i="1" smtClean="0"/>
              <a:t> of history and the social sciences to </a:t>
            </a:r>
            <a:r>
              <a:rPr lang="en-US" sz="2800" i="1" smtClean="0">
                <a:solidFill>
                  <a:srgbClr val="0033CC"/>
                </a:solidFill>
              </a:rPr>
              <a:t>understanding international issues</a:t>
            </a:r>
            <a:r>
              <a:rPr lang="en-US" sz="2800" i="1" smtClean="0"/>
              <a:t> of education</a:t>
            </a:r>
            <a:r>
              <a:rPr lang="en-US" sz="2800" smtClean="0"/>
              <a:t>”</a:t>
            </a:r>
          </a:p>
          <a:p>
            <a:pPr eaLnBrk="1" hangingPunct="1">
              <a:buFont typeface="Wingdings" pitchFamily="2" charset="2"/>
              <a:buNone/>
              <a:defRPr/>
            </a:pPr>
            <a:r>
              <a:rPr lang="en-US" sz="2800" smtClean="0"/>
              <a:t>	</a:t>
            </a:r>
            <a:r>
              <a:rPr lang="en-US" sz="2800" smtClean="0">
                <a:cs typeface="Tahoma" pitchFamily="34" charset="0"/>
              </a:rPr>
              <a:t>― Erwin H. Epstein</a:t>
            </a:r>
          </a:p>
          <a:p>
            <a:pPr eaLnBrk="1" hangingPunct="1">
              <a:buFont typeface="Wingdings" pitchFamily="2" charset="2"/>
              <a:buNone/>
              <a:defRPr/>
            </a:pP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defRPr/>
            </a:pPr>
            <a:r>
              <a:rPr lang="en-US" sz="3800" smtClean="0"/>
              <a:t>Intellectual Tools of Comparative Education</a:t>
            </a:r>
          </a:p>
        </p:txBody>
      </p:sp>
      <p:sp>
        <p:nvSpPr>
          <p:cNvPr id="45059" name="Rectangle 3"/>
          <p:cNvSpPr>
            <a:spLocks noGrp="1" noChangeArrowheads="1"/>
          </p:cNvSpPr>
          <p:nvPr>
            <p:ph sz="quarter" idx="1"/>
          </p:nvPr>
        </p:nvSpPr>
        <p:spPr/>
        <p:txBody>
          <a:bodyPr/>
          <a:lstStyle/>
          <a:p>
            <a:pPr eaLnBrk="1" hangingPunct="1">
              <a:buFont typeface="Wingdings" pitchFamily="2" charset="2"/>
              <a:buNone/>
              <a:defRPr/>
            </a:pPr>
            <a:r>
              <a:rPr lang="en-US" u="sng" smtClean="0"/>
              <a:t>Theories</a:t>
            </a:r>
          </a:p>
          <a:p>
            <a:pPr lvl="1" eaLnBrk="1" hangingPunct="1">
              <a:defRPr/>
            </a:pPr>
            <a:r>
              <a:rPr lang="en-US" smtClean="0">
                <a:solidFill>
                  <a:srgbClr val="3333FF"/>
                </a:solidFill>
              </a:rPr>
              <a:t>Positivist/</a:t>
            </a:r>
            <a:r>
              <a:rPr lang="en-US" smtClean="0"/>
              <a:t>Universalistic: Cross-National</a:t>
            </a:r>
          </a:p>
          <a:p>
            <a:pPr lvl="1" eaLnBrk="1" hangingPunct="1">
              <a:defRPr/>
            </a:pPr>
            <a:r>
              <a:rPr lang="en-US" smtClean="0">
                <a:solidFill>
                  <a:srgbClr val="3333FF"/>
                </a:solidFill>
              </a:rPr>
              <a:t>Relativist/</a:t>
            </a:r>
            <a:r>
              <a:rPr lang="en-US" smtClean="0"/>
              <a:t>Particularistic: </a:t>
            </a:r>
            <a:r>
              <a:rPr lang="en-US" i="1" smtClean="0"/>
              <a:t>Verstehen</a:t>
            </a:r>
          </a:p>
          <a:p>
            <a:pPr lvl="1" eaLnBrk="1" hangingPunct="1">
              <a:buFont typeface="Wingdings" pitchFamily="2" charset="2"/>
              <a:buNone/>
              <a:defRPr/>
            </a:pPr>
            <a:endParaRPr lang="en-US" smtClean="0"/>
          </a:p>
          <a:p>
            <a:pPr eaLnBrk="1" hangingPunct="1">
              <a:buFont typeface="Wingdings" pitchFamily="2" charset="2"/>
              <a:buNone/>
              <a:defRPr/>
            </a:pPr>
            <a:r>
              <a:rPr lang="en-US" u="sng" smtClean="0"/>
              <a:t>Methods</a:t>
            </a:r>
          </a:p>
          <a:p>
            <a:pPr lvl="1" eaLnBrk="1" hangingPunct="1">
              <a:defRPr/>
            </a:pPr>
            <a:r>
              <a:rPr lang="en-US" smtClean="0">
                <a:solidFill>
                  <a:srgbClr val="3333FF"/>
                </a:solidFill>
              </a:rPr>
              <a:t>Relativist:</a:t>
            </a:r>
            <a:r>
              <a:rPr lang="en-US" smtClean="0">
                <a:solidFill>
                  <a:schemeClr val="hlink"/>
                </a:solidFill>
              </a:rPr>
              <a:t> </a:t>
            </a:r>
            <a:r>
              <a:rPr lang="en-US" smtClean="0"/>
              <a:t>Ideographic</a:t>
            </a:r>
          </a:p>
          <a:p>
            <a:pPr lvl="1" eaLnBrk="1" hangingPunct="1">
              <a:defRPr/>
            </a:pPr>
            <a:r>
              <a:rPr lang="en-US" smtClean="0">
                <a:solidFill>
                  <a:srgbClr val="3333FF"/>
                </a:solidFill>
              </a:rPr>
              <a:t>Positivist:</a:t>
            </a:r>
            <a:r>
              <a:rPr lang="en-US" smtClean="0">
                <a:solidFill>
                  <a:schemeClr val="hlink"/>
                </a:solidFill>
              </a:rPr>
              <a:t> </a:t>
            </a:r>
            <a:r>
              <a:rPr lang="en-US" smtClean="0"/>
              <a:t>Nomothetic</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584</Words>
  <Application>Microsoft Office PowerPoint</Application>
  <PresentationFormat>On-screen Show (4:3)</PresentationFormat>
  <Paragraphs>195</Paragraphs>
  <Slides>19</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Chart</vt:lpstr>
      <vt:lpstr>Slide 1</vt:lpstr>
      <vt:lpstr>Boundaries in Comparative Education </vt:lpstr>
      <vt:lpstr>Slide 3</vt:lpstr>
      <vt:lpstr>How do we measure progress?</vt:lpstr>
      <vt:lpstr> What is equality of educational opportunity? </vt:lpstr>
      <vt:lpstr>Slide 6</vt:lpstr>
      <vt:lpstr>Slide 7</vt:lpstr>
      <vt:lpstr>Comprehensive Definition Draws Broad but Palpable Boundary for Comparative Education</vt:lpstr>
      <vt:lpstr>Intellectual Tools of Comparative Education</vt:lpstr>
      <vt:lpstr>Understanding International Issues in Comparative Education</vt:lpstr>
      <vt:lpstr>Normative Boundaries in Comparative Education</vt:lpstr>
      <vt:lpstr>Beyond the Normative</vt:lpstr>
      <vt:lpstr>Partial Definitions Draw Narrowly Confined Boundaries for Comparative Education</vt:lpstr>
      <vt:lpstr>Slide 14</vt:lpstr>
      <vt:lpstr>Slide 15</vt:lpstr>
      <vt:lpstr>Between Perfect Inequality and Perfect Equality</vt:lpstr>
      <vt:lpstr>Policy</vt:lpstr>
      <vt:lpstr>Steps to Policy Making </vt:lpstr>
      <vt:lpstr>The challenges of informing education policies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HASSAN</dc:creator>
  <cp:lastModifiedBy>HASSAN</cp:lastModifiedBy>
  <cp:revision>1</cp:revision>
  <dcterms:created xsi:type="dcterms:W3CDTF">2015-04-01T04:33:39Z</dcterms:created>
  <dcterms:modified xsi:type="dcterms:W3CDTF">2015-04-01T04:34:05Z</dcterms:modified>
</cp:coreProperties>
</file>