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84" r:id="rId5"/>
    <p:sldId id="258" r:id="rId6"/>
    <p:sldId id="261" r:id="rId7"/>
    <p:sldId id="275" r:id="rId8"/>
    <p:sldId id="270" r:id="rId9"/>
    <p:sldId id="276" r:id="rId10"/>
    <p:sldId id="271" r:id="rId11"/>
    <p:sldId id="272" r:id="rId12"/>
    <p:sldId id="273" r:id="rId13"/>
    <p:sldId id="259" r:id="rId14"/>
    <p:sldId id="285" r:id="rId15"/>
    <p:sldId id="266" r:id="rId16"/>
    <p:sldId id="277" r:id="rId17"/>
    <p:sldId id="278" r:id="rId18"/>
    <p:sldId id="267" r:id="rId19"/>
    <p:sldId id="268" r:id="rId20"/>
    <p:sldId id="279" r:id="rId21"/>
    <p:sldId id="286" r:id="rId22"/>
    <p:sldId id="269" r:id="rId23"/>
    <p:sldId id="262" r:id="rId24"/>
    <p:sldId id="263" r:id="rId25"/>
    <p:sldId id="280" r:id="rId26"/>
    <p:sldId id="282" r:id="rId27"/>
    <p:sldId id="281" r:id="rId28"/>
    <p:sldId id="264" r:id="rId29"/>
    <p:sldId id="2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9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95E84-6501-4D92-BC6A-C5BDA929875B}" type="datetimeFigureOut">
              <a:rPr lang="en-US" smtClean="0"/>
              <a:pPr/>
              <a:t>11/18/2009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52461-F274-442E-872E-2FBFFB085D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95E84-6501-4D92-BC6A-C5BDA929875B}" type="datetimeFigureOut">
              <a:rPr lang="en-US" smtClean="0"/>
              <a:pPr/>
              <a:t>11/18/2009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52461-F274-442E-872E-2FBFFB085D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Volition_(psychology)" TargetMode="External"/><Relationship Id="rId2" Type="http://schemas.openxmlformats.org/officeDocument/2006/relationships/hyperlink" Target="http://en.wikipedia.org/wiki/Hope" TargetMode="External"/><Relationship Id="rId1" Type="http://schemas.openxmlformats.org/officeDocument/2006/relationships/slideLayout" Target="../slideLayouts/slideLayout2.xml"/><Relationship Id="rId6" Type="http://schemas.openxmlformats.org/officeDocument/2006/relationships/hyperlink" Target="http://en.wikipedia.org/wiki/Fidelity" TargetMode="External"/><Relationship Id="rId5" Type="http://schemas.openxmlformats.org/officeDocument/2006/relationships/hyperlink" Target="http://en.wikipedia.org/wiki/Competence" TargetMode="External"/><Relationship Id="rId4" Type="http://schemas.openxmlformats.org/officeDocument/2006/relationships/hyperlink" Target="http://en.wikipedia.org/wiki/Purpos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Caring" TargetMode="External"/><Relationship Id="rId2" Type="http://schemas.openxmlformats.org/officeDocument/2006/relationships/hyperlink" Target="http://en.wikipedia.org/wiki/Love" TargetMode="External"/><Relationship Id="rId1" Type="http://schemas.openxmlformats.org/officeDocument/2006/relationships/slideLayout" Target="../slideLayouts/slideLayout2.xml"/><Relationship Id="rId4" Type="http://schemas.openxmlformats.org/officeDocument/2006/relationships/hyperlink" Target="http://en.wikipedia.org/wiki/Wisdom"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Stimulus_%28physiology%29"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Punishment_%28psychology%29" TargetMode="External"/><Relationship Id="rId2" Type="http://schemas.openxmlformats.org/officeDocument/2006/relationships/hyperlink" Target="http://en.wikipedia.org/wiki/Reinforcement" TargetMode="External"/><Relationship Id="rId1" Type="http://schemas.openxmlformats.org/officeDocument/2006/relationships/slideLayout" Target="../slideLayouts/slideLayout2.xml"/><Relationship Id="rId4" Type="http://schemas.openxmlformats.org/officeDocument/2006/relationships/hyperlink" Target="http://en.wikipedia.org/wiki/Extinction_%28psychology%29"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ebspace.ship.edu/cgboer/perscontent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dirty="0" smtClean="0"/>
              <a:t>Counseling Theories</a:t>
            </a:r>
            <a:endParaRPr lang="en-US" dirty="0"/>
          </a:p>
        </p:txBody>
      </p:sp>
      <p:sp>
        <p:nvSpPr>
          <p:cNvPr id="3" name="Subtitle 2"/>
          <p:cNvSpPr>
            <a:spLocks noGrp="1"/>
          </p:cNvSpPr>
          <p:nvPr>
            <p:ph type="subTitle" idx="1"/>
          </p:nvPr>
        </p:nvSpPr>
        <p:spPr/>
        <p:txBody>
          <a:bodyPr/>
          <a:lstStyle/>
          <a:p>
            <a:r>
              <a:rPr lang="en-US" dirty="0" smtClean="0"/>
              <a:t>Dr. Dawn-Elise Snipes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CBT/REBT: Irrational Thoughts</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pPr>
              <a:buAutoNum type="arabicPeriod"/>
            </a:pPr>
            <a:r>
              <a:rPr lang="en-US" sz="2400" b="1" dirty="0" smtClean="0"/>
              <a:t>Emotional </a:t>
            </a:r>
            <a:r>
              <a:rPr lang="en-US" sz="2400" b="1" dirty="0" smtClean="0"/>
              <a:t>perfectionism:</a:t>
            </a:r>
            <a:r>
              <a:rPr lang="en-US" sz="2400" dirty="0" smtClean="0"/>
              <a:t> I should always feel happy, confident, and in control of my </a:t>
            </a:r>
            <a:r>
              <a:rPr lang="en-US" sz="2400" dirty="0" smtClean="0"/>
              <a:t>emotions.</a:t>
            </a:r>
            <a:endParaRPr lang="en-US" sz="2400" dirty="0" smtClean="0"/>
          </a:p>
          <a:p>
            <a:pPr>
              <a:buAutoNum type="arabicPeriod"/>
            </a:pPr>
            <a:r>
              <a:rPr lang="en-US" sz="2400" b="1" dirty="0" smtClean="0"/>
              <a:t>Performance </a:t>
            </a:r>
            <a:r>
              <a:rPr lang="en-US" sz="2400" b="1" dirty="0" smtClean="0"/>
              <a:t>perfectionism:</a:t>
            </a:r>
            <a:r>
              <a:rPr lang="en-US" sz="2400" dirty="0" smtClean="0"/>
              <a:t> I must never </a:t>
            </a:r>
            <a:r>
              <a:rPr lang="en-US" sz="2400" dirty="0" smtClean="0"/>
              <a:t>fail/make </a:t>
            </a:r>
            <a:r>
              <a:rPr lang="en-US" sz="2400" dirty="0" smtClean="0"/>
              <a:t>a </a:t>
            </a:r>
            <a:r>
              <a:rPr lang="en-US" sz="2400" dirty="0" smtClean="0"/>
              <a:t>mistake.</a:t>
            </a:r>
          </a:p>
          <a:p>
            <a:pPr>
              <a:buAutoNum type="arabicPeriod"/>
            </a:pPr>
            <a:r>
              <a:rPr lang="en-US" sz="2400" b="1" dirty="0" smtClean="0"/>
              <a:t>Perceived </a:t>
            </a:r>
            <a:r>
              <a:rPr lang="en-US" sz="2400" b="1" dirty="0" smtClean="0"/>
              <a:t>perfectionism:</a:t>
            </a:r>
            <a:r>
              <a:rPr lang="en-US" sz="2400" dirty="0" smtClean="0"/>
              <a:t> People will not love and accept me as a flawed and vulnerable human </a:t>
            </a:r>
            <a:r>
              <a:rPr lang="en-US" sz="2400" dirty="0" smtClean="0"/>
              <a:t>being.</a:t>
            </a:r>
          </a:p>
          <a:p>
            <a:pPr>
              <a:buAutoNum type="arabicPeriod"/>
            </a:pPr>
            <a:r>
              <a:rPr lang="en-US" sz="2400" b="1" dirty="0" smtClean="0"/>
              <a:t>Fear </a:t>
            </a:r>
            <a:r>
              <a:rPr lang="en-US" sz="2400" b="1" dirty="0" smtClean="0"/>
              <a:t>of disapproval or criticism:</a:t>
            </a:r>
            <a:r>
              <a:rPr lang="en-US" sz="2400" dirty="0" smtClean="0"/>
              <a:t> I need everybody’s </a:t>
            </a:r>
            <a:r>
              <a:rPr lang="en-US" sz="2400" dirty="0" smtClean="0"/>
              <a:t>approval</a:t>
            </a:r>
            <a:endParaRPr lang="en-US" sz="2400" dirty="0" smtClean="0"/>
          </a:p>
          <a:p>
            <a:pPr>
              <a:buAutoNum type="arabicPeriod"/>
            </a:pPr>
            <a:r>
              <a:rPr lang="en-US" sz="2400" b="1" dirty="0" smtClean="0"/>
              <a:t>Fear </a:t>
            </a:r>
            <a:r>
              <a:rPr lang="en-US" sz="2400" b="1" dirty="0" smtClean="0"/>
              <a:t>of rejection:</a:t>
            </a:r>
            <a:r>
              <a:rPr lang="en-US" sz="2400" dirty="0" smtClean="0"/>
              <a:t> If I’m not loved, then life is not worth </a:t>
            </a:r>
            <a:r>
              <a:rPr lang="en-US" sz="2400" dirty="0" smtClean="0"/>
              <a:t>living.</a:t>
            </a:r>
          </a:p>
          <a:p>
            <a:pPr>
              <a:buAutoNum type="arabicPeriod"/>
            </a:pPr>
            <a:r>
              <a:rPr lang="en-US" sz="2400" b="1" dirty="0" smtClean="0"/>
              <a:t>Fear </a:t>
            </a:r>
            <a:r>
              <a:rPr lang="en-US" sz="2400" b="1" dirty="0" smtClean="0"/>
              <a:t>of being alone:</a:t>
            </a:r>
            <a:r>
              <a:rPr lang="en-US" sz="2400" dirty="0" smtClean="0"/>
              <a:t> If I’m alone, then I’m </a:t>
            </a:r>
            <a:r>
              <a:rPr lang="en-US" sz="2400" dirty="0" smtClean="0"/>
              <a:t>miserable</a:t>
            </a:r>
          </a:p>
          <a:p>
            <a:pPr>
              <a:buAutoNum type="arabicPeriod"/>
            </a:pPr>
            <a:r>
              <a:rPr lang="en-US" sz="2400" b="1" dirty="0" smtClean="0"/>
              <a:t>Fear </a:t>
            </a:r>
            <a:r>
              <a:rPr lang="en-US" sz="2400" b="1" dirty="0" smtClean="0"/>
              <a:t>of failure:</a:t>
            </a:r>
            <a:r>
              <a:rPr lang="en-US" sz="2400" dirty="0" smtClean="0"/>
              <a:t> My </a:t>
            </a:r>
            <a:r>
              <a:rPr lang="en-US" sz="2400" dirty="0" smtClean="0"/>
              <a:t>worth depends </a:t>
            </a:r>
            <a:r>
              <a:rPr lang="en-US" sz="2400" dirty="0" smtClean="0"/>
              <a:t>on my achievements </a:t>
            </a:r>
            <a:endParaRPr lang="en-US" sz="2400" dirty="0" smtClean="0"/>
          </a:p>
          <a:p>
            <a:pPr>
              <a:buAutoNum type="arabicPeriod"/>
            </a:pPr>
            <a:r>
              <a:rPr lang="en-US" sz="2400" b="1" dirty="0" smtClean="0"/>
              <a:t>Conflict </a:t>
            </a:r>
            <a:r>
              <a:rPr lang="en-US" sz="2400" b="1" dirty="0" smtClean="0"/>
              <a:t>phobia:</a:t>
            </a:r>
            <a:r>
              <a:rPr lang="en-US" sz="2400" dirty="0" smtClean="0"/>
              <a:t> People who love each other shouldn’t </a:t>
            </a:r>
            <a:r>
              <a:rPr lang="en-US" sz="2400" dirty="0" smtClean="0"/>
              <a:t>fight.</a:t>
            </a:r>
          </a:p>
          <a:p>
            <a:pPr>
              <a:buAutoNum type="arabicPeriod"/>
            </a:pPr>
            <a:r>
              <a:rPr lang="en-US" sz="2400" b="1" dirty="0" err="1" smtClean="0"/>
              <a:t>Emotophobia</a:t>
            </a:r>
            <a:r>
              <a:rPr lang="en-US" sz="2400" b="1" dirty="0" smtClean="0"/>
              <a:t>:</a:t>
            </a:r>
            <a:r>
              <a:rPr lang="en-US" sz="2400" dirty="0" smtClean="0"/>
              <a:t> I should not feel angry, anxious, </a:t>
            </a:r>
            <a:r>
              <a:rPr lang="en-US" sz="2400" dirty="0" smtClean="0"/>
              <a:t> </a:t>
            </a:r>
            <a:r>
              <a:rPr lang="en-US" sz="2400" dirty="0" smtClean="0"/>
              <a:t>jealous  </a:t>
            </a:r>
            <a:r>
              <a:rPr lang="en-US" sz="2400" dirty="0" smtClean="0"/>
              <a:t>etc.</a:t>
            </a:r>
          </a:p>
          <a:p>
            <a:pPr>
              <a:buAutoNum type="arabicPeriod"/>
            </a:pPr>
            <a:r>
              <a:rPr lang="en-US" sz="2400" b="1" dirty="0" smtClean="0"/>
              <a:t>Entitlement</a:t>
            </a:r>
            <a:r>
              <a:rPr lang="en-US" sz="2400" b="1" dirty="0" smtClean="0"/>
              <a:t>:</a:t>
            </a:r>
            <a:r>
              <a:rPr lang="en-US" sz="2400" dirty="0" smtClean="0"/>
              <a:t> People should always be </a:t>
            </a:r>
            <a:r>
              <a:rPr lang="en-US" sz="2400" dirty="0" smtClean="0"/>
              <a:t>how I expect</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CBT/REBT: Irrational Thoughts</a:t>
            </a:r>
            <a:endParaRPr lang="en-US" dirty="0"/>
          </a:p>
        </p:txBody>
      </p:sp>
      <p:sp>
        <p:nvSpPr>
          <p:cNvPr id="3" name="Content Placeholder 2"/>
          <p:cNvSpPr>
            <a:spLocks noGrp="1"/>
          </p:cNvSpPr>
          <p:nvPr>
            <p:ph idx="1"/>
          </p:nvPr>
        </p:nvSpPr>
        <p:spPr>
          <a:xfrm>
            <a:off x="457200" y="1295400"/>
            <a:ext cx="8229600" cy="4525963"/>
          </a:xfrm>
        </p:spPr>
        <p:txBody>
          <a:bodyPr>
            <a:normAutofit fontScale="25000" lnSpcReduction="20000"/>
          </a:bodyPr>
          <a:lstStyle/>
          <a:p>
            <a:r>
              <a:rPr lang="en-US" sz="8600" dirty="0" smtClean="0"/>
              <a:t>all </a:t>
            </a:r>
            <a:r>
              <a:rPr lang="en-US" sz="8600" dirty="0" smtClean="0"/>
              <a:t>or nothing </a:t>
            </a:r>
            <a:r>
              <a:rPr lang="en-US" sz="8600" dirty="0" smtClean="0"/>
              <a:t>thinking</a:t>
            </a:r>
          </a:p>
          <a:p>
            <a:r>
              <a:rPr lang="en-US" sz="8600" dirty="0" smtClean="0"/>
              <a:t>overgeneralization</a:t>
            </a:r>
          </a:p>
          <a:p>
            <a:r>
              <a:rPr lang="en-US" sz="8600" dirty="0" smtClean="0"/>
              <a:t>mental </a:t>
            </a:r>
            <a:r>
              <a:rPr lang="en-US" sz="8600" dirty="0" smtClean="0"/>
              <a:t>filter – </a:t>
            </a:r>
            <a:r>
              <a:rPr lang="en-US" sz="8600" dirty="0" smtClean="0"/>
              <a:t>dwell </a:t>
            </a:r>
            <a:r>
              <a:rPr lang="en-US" sz="8600" dirty="0" smtClean="0"/>
              <a:t>on the </a:t>
            </a:r>
            <a:r>
              <a:rPr lang="en-US" sz="8600" dirty="0" smtClean="0"/>
              <a:t>bad </a:t>
            </a:r>
            <a:r>
              <a:rPr lang="en-US" sz="8600" dirty="0" smtClean="0"/>
              <a:t>and let it discolor </a:t>
            </a:r>
            <a:r>
              <a:rPr lang="en-US" sz="8600" dirty="0" smtClean="0"/>
              <a:t>everything</a:t>
            </a:r>
          </a:p>
          <a:p>
            <a:r>
              <a:rPr lang="en-US" sz="8600" dirty="0" smtClean="0"/>
              <a:t>discount </a:t>
            </a:r>
            <a:r>
              <a:rPr lang="en-US" sz="8600" dirty="0" smtClean="0"/>
              <a:t>the </a:t>
            </a:r>
            <a:r>
              <a:rPr lang="en-US" sz="8600" dirty="0" smtClean="0"/>
              <a:t>positives</a:t>
            </a:r>
          </a:p>
          <a:p>
            <a:r>
              <a:rPr lang="en-US" sz="8600" dirty="0" smtClean="0"/>
              <a:t>jumping </a:t>
            </a:r>
            <a:r>
              <a:rPr lang="en-US" sz="8600" dirty="0" smtClean="0"/>
              <a:t>to </a:t>
            </a:r>
            <a:r>
              <a:rPr lang="en-US" sz="8600" dirty="0" smtClean="0"/>
              <a:t>conclusions/overgeneralization</a:t>
            </a:r>
          </a:p>
          <a:p>
            <a:r>
              <a:rPr lang="en-US" sz="8600" dirty="0" smtClean="0"/>
              <a:t>magnification </a:t>
            </a:r>
          </a:p>
          <a:p>
            <a:r>
              <a:rPr lang="en-US" sz="8600" dirty="0" smtClean="0"/>
              <a:t>emotional </a:t>
            </a:r>
            <a:r>
              <a:rPr lang="en-US" sz="8600" dirty="0" smtClean="0"/>
              <a:t>reasoning </a:t>
            </a:r>
            <a:r>
              <a:rPr lang="en-US" sz="8600" dirty="0" smtClean="0"/>
              <a:t>–we FEEL bad so </a:t>
            </a:r>
            <a:r>
              <a:rPr lang="en-US" sz="8600" dirty="0" smtClean="0"/>
              <a:t>we believe we </a:t>
            </a:r>
            <a:r>
              <a:rPr lang="en-US" sz="8600" dirty="0" smtClean="0"/>
              <a:t>are</a:t>
            </a:r>
          </a:p>
          <a:p>
            <a:r>
              <a:rPr lang="en-US" sz="8600" dirty="0" err="1" smtClean="0"/>
              <a:t>shoulds</a:t>
            </a:r>
            <a:endParaRPr lang="en-US" sz="8600" dirty="0" smtClean="0"/>
          </a:p>
          <a:p>
            <a:r>
              <a:rPr lang="en-US" sz="8600" dirty="0" smtClean="0"/>
              <a:t>labeling </a:t>
            </a:r>
            <a:r>
              <a:rPr lang="en-US" sz="8600" dirty="0" smtClean="0"/>
              <a:t>– we label ourselves </a:t>
            </a:r>
            <a:r>
              <a:rPr lang="en-US" sz="8600" dirty="0" smtClean="0"/>
              <a:t>negatively instead </a:t>
            </a:r>
            <a:r>
              <a:rPr lang="en-US" sz="8600" dirty="0" smtClean="0"/>
              <a:t>of trying to learn from the situation or thinking about the best way to overcome </a:t>
            </a:r>
            <a:r>
              <a:rPr lang="en-US" sz="8600" dirty="0" smtClean="0"/>
              <a:t>it</a:t>
            </a:r>
          </a:p>
          <a:p>
            <a:r>
              <a:rPr lang="en-US" sz="8600" dirty="0" smtClean="0"/>
              <a:t>blame – we </a:t>
            </a:r>
            <a:r>
              <a:rPr lang="en-US" sz="8600" dirty="0" smtClean="0"/>
              <a:t>hold </a:t>
            </a:r>
            <a:r>
              <a:rPr lang="en-US" sz="8600" dirty="0" smtClean="0"/>
              <a:t>other people responsible for our pain or </a:t>
            </a:r>
            <a:r>
              <a:rPr lang="en-US" sz="8600" dirty="0" smtClean="0"/>
              <a:t>blame </a:t>
            </a:r>
            <a:r>
              <a:rPr lang="en-US" sz="8600" dirty="0" smtClean="0"/>
              <a:t>ourselves entirely for every </a:t>
            </a:r>
            <a:r>
              <a:rPr lang="en-US" sz="8600" dirty="0" smtClean="0"/>
              <a:t>problem</a:t>
            </a:r>
            <a:endParaRPr lang="en-US" sz="8600" dirty="0" smtClean="0"/>
          </a:p>
          <a:p>
            <a:r>
              <a:rPr lang="en-US" sz="8600" dirty="0" smtClean="0"/>
              <a:t>mind reading </a:t>
            </a:r>
          </a:p>
          <a:p>
            <a:r>
              <a:rPr lang="en-US" sz="8600" dirty="0" err="1" smtClean="0"/>
              <a:t>catastrophizing</a:t>
            </a:r>
            <a:r>
              <a:rPr lang="en-US" sz="8600" dirty="0" smtClean="0"/>
              <a:t> - we expect disaster. </a:t>
            </a:r>
          </a:p>
          <a:p>
            <a:r>
              <a:rPr lang="en-US" sz="8600" dirty="0" smtClean="0"/>
              <a:t>personalizing - we think that everything people do or say is some kind of reaction to </a:t>
            </a:r>
            <a:r>
              <a:rPr lang="en-US" sz="8600" dirty="0" smtClean="0"/>
              <a:t>us</a:t>
            </a:r>
            <a:endParaRPr lang="en-US" sz="86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CBT/REBT: Irrational Thoughts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Control Fallacy</a:t>
            </a:r>
            <a:r>
              <a:rPr lang="en-US" dirty="0" smtClean="0"/>
              <a:t> - </a:t>
            </a:r>
            <a:r>
              <a:rPr lang="en-US" dirty="0" smtClean="0"/>
              <a:t>If </a:t>
            </a:r>
            <a:r>
              <a:rPr lang="en-US" dirty="0" smtClean="0"/>
              <a:t>you feel externally controlled, you see yourself as a totally helpless victim of fate. C</a:t>
            </a:r>
            <a:r>
              <a:rPr lang="en-US" dirty="0" smtClean="0"/>
              <a:t>onversely</a:t>
            </a:r>
            <a:r>
              <a:rPr lang="en-US" dirty="0" smtClean="0"/>
              <a:t>, </a:t>
            </a:r>
            <a:r>
              <a:rPr lang="en-US" dirty="0" smtClean="0"/>
              <a:t>it can hold </a:t>
            </a:r>
            <a:r>
              <a:rPr lang="en-US" dirty="0" smtClean="0"/>
              <a:t>you responsible for the pain and happiness of everyone around you</a:t>
            </a:r>
            <a:r>
              <a:rPr lang="en-US" dirty="0" smtClean="0"/>
              <a:t>.</a:t>
            </a:r>
            <a:endParaRPr lang="en-US" dirty="0" smtClean="0"/>
          </a:p>
          <a:p>
            <a:r>
              <a:rPr lang="en-US" b="1" dirty="0" smtClean="0"/>
              <a:t>Fallacy of Fairness</a:t>
            </a:r>
            <a:r>
              <a:rPr lang="en-US" dirty="0" smtClean="0"/>
              <a:t> </a:t>
            </a:r>
            <a:r>
              <a:rPr lang="en-US" dirty="0" smtClean="0"/>
              <a:t>–Life is not fair.</a:t>
            </a:r>
            <a:endParaRPr lang="en-US" dirty="0" smtClean="0"/>
          </a:p>
          <a:p>
            <a:r>
              <a:rPr lang="en-US" b="1" dirty="0" smtClean="0"/>
              <a:t>Fallacy of Change</a:t>
            </a:r>
            <a:r>
              <a:rPr lang="en-US" dirty="0" smtClean="0"/>
              <a:t> - </a:t>
            </a:r>
            <a:r>
              <a:rPr lang="en-US" dirty="0" smtClean="0"/>
              <a:t>You </a:t>
            </a:r>
            <a:r>
              <a:rPr lang="en-US" dirty="0" smtClean="0"/>
              <a:t>expect that other people will change to suit you if you just pressure or cajole them enough. </a:t>
            </a:r>
          </a:p>
          <a:p>
            <a:r>
              <a:rPr lang="en-US" b="1" dirty="0" smtClean="0"/>
              <a:t>Fallacy of Being Right</a:t>
            </a:r>
            <a:r>
              <a:rPr lang="en-US" dirty="0" smtClean="0"/>
              <a:t> - </a:t>
            </a:r>
            <a:r>
              <a:rPr lang="en-US" dirty="0" smtClean="0"/>
              <a:t>Being </a:t>
            </a:r>
            <a:r>
              <a:rPr lang="en-US" dirty="0" smtClean="0"/>
              <a:t>wrong is unthinkable, and you will go to any length to demonstrate your rightness. </a:t>
            </a:r>
          </a:p>
          <a:p>
            <a:r>
              <a:rPr lang="en-US" b="1" dirty="0" smtClean="0"/>
              <a:t>Heaven's Reward Fallacy </a:t>
            </a:r>
            <a:r>
              <a:rPr lang="en-US" dirty="0" smtClean="0"/>
              <a:t>- </a:t>
            </a:r>
            <a:r>
              <a:rPr lang="en-US" dirty="0" smtClean="0"/>
              <a:t>You </a:t>
            </a:r>
            <a:r>
              <a:rPr lang="en-US" dirty="0" smtClean="0"/>
              <a:t>expect all your sacrifice and self-denial to pay off, as if there were someone keeping score. You feel bitter when the reward does not come.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Reality Therapy</a:t>
            </a:r>
            <a:endParaRPr lang="en-US" dirty="0"/>
          </a:p>
        </p:txBody>
      </p:sp>
      <p:sp>
        <p:nvSpPr>
          <p:cNvPr id="3" name="Content Placeholder 2"/>
          <p:cNvSpPr>
            <a:spLocks noGrp="1"/>
          </p:cNvSpPr>
          <p:nvPr>
            <p:ph idx="1"/>
          </p:nvPr>
        </p:nvSpPr>
        <p:spPr>
          <a:xfrm>
            <a:off x="457200" y="1371600"/>
            <a:ext cx="8534400" cy="4953000"/>
          </a:xfrm>
        </p:spPr>
        <p:txBody>
          <a:bodyPr>
            <a:noAutofit/>
          </a:bodyPr>
          <a:lstStyle/>
          <a:p>
            <a:r>
              <a:rPr lang="en-US" sz="2400" dirty="0" smtClean="0"/>
              <a:t>Focus on the </a:t>
            </a:r>
            <a:r>
              <a:rPr lang="en-US" sz="2400" dirty="0" smtClean="0"/>
              <a:t>present</a:t>
            </a:r>
          </a:p>
          <a:p>
            <a:r>
              <a:rPr lang="en-US" sz="2400" dirty="0" smtClean="0"/>
              <a:t>Avoid </a:t>
            </a:r>
            <a:r>
              <a:rPr lang="en-US" sz="2400" dirty="0" smtClean="0"/>
              <a:t>discussing symptoms and </a:t>
            </a:r>
            <a:r>
              <a:rPr lang="en-US" sz="2400" dirty="0" smtClean="0"/>
              <a:t>complaints.  These </a:t>
            </a:r>
            <a:r>
              <a:rPr lang="en-US" sz="2400" dirty="0" smtClean="0"/>
              <a:t>are </a:t>
            </a:r>
            <a:r>
              <a:rPr lang="en-US" sz="2400" dirty="0" smtClean="0"/>
              <a:t>the </a:t>
            </a:r>
            <a:r>
              <a:rPr lang="en-US" sz="2400" dirty="0" smtClean="0"/>
              <a:t>ineffective ways that counselees choose to deal with </a:t>
            </a:r>
            <a:r>
              <a:rPr lang="en-US" sz="2400" dirty="0" smtClean="0"/>
              <a:t>problems.</a:t>
            </a:r>
          </a:p>
          <a:p>
            <a:r>
              <a:rPr lang="en-US" sz="2400" dirty="0" smtClean="0"/>
              <a:t>F</a:t>
            </a:r>
            <a:r>
              <a:rPr lang="en-US" sz="2400" dirty="0" smtClean="0"/>
              <a:t>ocus </a:t>
            </a:r>
            <a:r>
              <a:rPr lang="en-US" sz="2400" dirty="0" smtClean="0"/>
              <a:t>on what counselees can do directly-act and think. </a:t>
            </a:r>
            <a:endParaRPr lang="en-US" sz="2400" dirty="0" smtClean="0"/>
          </a:p>
          <a:p>
            <a:r>
              <a:rPr lang="en-US" sz="2400" dirty="0" smtClean="0"/>
              <a:t>Spend </a:t>
            </a:r>
            <a:r>
              <a:rPr lang="en-US" sz="2400" dirty="0" smtClean="0"/>
              <a:t>less time on what they cannot do </a:t>
            </a:r>
            <a:r>
              <a:rPr lang="en-US" sz="2400" dirty="0" smtClean="0"/>
              <a:t>directly: </a:t>
            </a:r>
            <a:r>
              <a:rPr lang="en-US" sz="2400" dirty="0" smtClean="0"/>
              <a:t>changing their feelings and physiology. </a:t>
            </a:r>
            <a:endParaRPr lang="en-US" sz="2400" dirty="0" smtClean="0"/>
          </a:p>
          <a:p>
            <a:r>
              <a:rPr lang="en-US" sz="2400" dirty="0" smtClean="0"/>
              <a:t>Avoid </a:t>
            </a:r>
            <a:r>
              <a:rPr lang="en-US" sz="2400" dirty="0" smtClean="0"/>
              <a:t>criticizing, blaming and/or </a:t>
            </a:r>
            <a:r>
              <a:rPr lang="en-US" sz="2400" dirty="0" smtClean="0"/>
              <a:t>complaining</a:t>
            </a:r>
          </a:p>
          <a:p>
            <a:r>
              <a:rPr lang="en-US" sz="2400" dirty="0" smtClean="0"/>
              <a:t>Remain non-judgmental, </a:t>
            </a:r>
            <a:r>
              <a:rPr lang="en-US" sz="2400" dirty="0" smtClean="0"/>
              <a:t>but encourage people </a:t>
            </a:r>
            <a:r>
              <a:rPr lang="en-US" sz="2400" dirty="0" smtClean="0"/>
              <a:t>to ask: Is </a:t>
            </a:r>
            <a:r>
              <a:rPr lang="en-US" sz="2400" dirty="0" smtClean="0"/>
              <a:t>what I am doing getting me closer to the people I need? </a:t>
            </a:r>
            <a:endParaRPr lang="en-US" sz="2400" dirty="0" smtClean="0"/>
          </a:p>
          <a:p>
            <a:r>
              <a:rPr lang="en-US" sz="2400" dirty="0" smtClean="0"/>
              <a:t>Teach that excuses </a:t>
            </a:r>
            <a:r>
              <a:rPr lang="en-US" sz="2400" dirty="0" smtClean="0"/>
              <a:t>stand </a:t>
            </a:r>
            <a:r>
              <a:rPr lang="en-US" sz="2400" dirty="0" smtClean="0"/>
              <a:t>in </a:t>
            </a:r>
            <a:r>
              <a:rPr lang="en-US" sz="2400" dirty="0" smtClean="0"/>
              <a:t>the way of </a:t>
            </a:r>
            <a:r>
              <a:rPr lang="en-US" sz="2400" dirty="0" smtClean="0"/>
              <a:t>making </a:t>
            </a:r>
            <a:r>
              <a:rPr lang="en-US" sz="2400" dirty="0" smtClean="0"/>
              <a:t>needed connections. </a:t>
            </a:r>
            <a:endParaRPr lang="en-US"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 </a:t>
            </a:r>
            <a:r>
              <a:rPr lang="en-US" dirty="0" smtClean="0"/>
              <a:t>Therapy cont…</a:t>
            </a:r>
            <a:endParaRPr lang="en-US" dirty="0"/>
          </a:p>
        </p:txBody>
      </p:sp>
      <p:sp>
        <p:nvSpPr>
          <p:cNvPr id="3" name="Content Placeholder 2"/>
          <p:cNvSpPr>
            <a:spLocks noGrp="1"/>
          </p:cNvSpPr>
          <p:nvPr>
            <p:ph idx="1"/>
          </p:nvPr>
        </p:nvSpPr>
        <p:spPr/>
        <p:txBody>
          <a:bodyPr>
            <a:normAutofit lnSpcReduction="10000"/>
          </a:bodyPr>
          <a:lstStyle/>
          <a:p>
            <a:r>
              <a:rPr lang="en-US" dirty="0" smtClean="0"/>
              <a:t>Focus on specifics. Who are counselees are disconnected from</a:t>
            </a:r>
          </a:p>
          <a:p>
            <a:r>
              <a:rPr lang="en-US" dirty="0" smtClean="0"/>
              <a:t>Help them make specific, workable plans to reconnect with the people they need. Follow through on what was planned by helping them evaluate their progress. </a:t>
            </a:r>
          </a:p>
          <a:p>
            <a:r>
              <a:rPr lang="en-US" dirty="0" smtClean="0"/>
              <a:t>Be patient and supportive but keep focusing on the source of the problem, disconnectedness.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Personality Theories: Psychoanalysis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b="1" dirty="0" smtClean="0"/>
              <a:t>conscious mind</a:t>
            </a:r>
            <a:r>
              <a:rPr lang="en-US" dirty="0" smtClean="0"/>
              <a:t> is what you are aware of at any particular moment, your present perceptions, memories, thoughts, fantasies, </a:t>
            </a:r>
            <a:r>
              <a:rPr lang="en-US" dirty="0" smtClean="0"/>
              <a:t>feelings</a:t>
            </a:r>
          </a:p>
          <a:p>
            <a:r>
              <a:rPr lang="en-US" dirty="0" smtClean="0"/>
              <a:t>Working closely with the conscious mind is what Freud called the </a:t>
            </a:r>
            <a:r>
              <a:rPr lang="en-US" b="1" dirty="0" smtClean="0"/>
              <a:t>preconscious</a:t>
            </a:r>
            <a:r>
              <a:rPr lang="en-US" dirty="0" smtClean="0"/>
              <a:t>, what we might today call "available </a:t>
            </a:r>
            <a:r>
              <a:rPr lang="en-US" dirty="0" smtClean="0"/>
              <a:t>memory</a:t>
            </a:r>
            <a:r>
              <a:rPr lang="en-US" dirty="0" smtClean="0"/>
              <a:t>.</a:t>
            </a:r>
            <a:r>
              <a:rPr lang="en-US" dirty="0" smtClean="0"/>
              <a:t>“</a:t>
            </a:r>
          </a:p>
          <a:p>
            <a:r>
              <a:rPr lang="en-US" dirty="0" smtClean="0"/>
              <a:t>The largest part by far is the</a:t>
            </a:r>
            <a:r>
              <a:rPr lang="en-US" b="1" dirty="0" smtClean="0"/>
              <a:t> unconscious</a:t>
            </a:r>
            <a:r>
              <a:rPr lang="en-US" dirty="0" smtClean="0"/>
              <a:t>. It includes all the things that are not easily available to awareness, including many things that have their origins there, such as our drives or instincts, and things that are put there because we can't bear to look at </a:t>
            </a:r>
            <a:r>
              <a:rPr lang="en-US" dirty="0" err="1" smtClean="0"/>
              <a:t>themthe</a:t>
            </a:r>
            <a:r>
              <a:rPr lang="en-US" dirty="0" smtClean="0"/>
              <a:t> unconscious is the source of our motivations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Psychoanalysis cont…</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The id, the ego, and the </a:t>
            </a:r>
            <a:r>
              <a:rPr lang="en-US" b="1" dirty="0" smtClean="0"/>
              <a:t>superego</a:t>
            </a:r>
          </a:p>
          <a:p>
            <a:pPr lvl="1"/>
            <a:r>
              <a:rPr lang="en-US" dirty="0" smtClean="0"/>
              <a:t>The id </a:t>
            </a:r>
            <a:r>
              <a:rPr lang="en-US" dirty="0" smtClean="0"/>
              <a:t>(instinct)works with </a:t>
            </a:r>
            <a:r>
              <a:rPr lang="en-US" dirty="0" smtClean="0"/>
              <a:t>the </a:t>
            </a:r>
            <a:r>
              <a:rPr lang="en-US" b="1" dirty="0" smtClean="0"/>
              <a:t>pleasure </a:t>
            </a:r>
            <a:r>
              <a:rPr lang="en-US" b="1" dirty="0" smtClean="0"/>
              <a:t>principle</a:t>
            </a:r>
            <a:r>
              <a:rPr lang="en-US" dirty="0" smtClean="0"/>
              <a:t> </a:t>
            </a:r>
            <a:r>
              <a:rPr lang="en-US" dirty="0" smtClean="0"/>
              <a:t>to </a:t>
            </a:r>
            <a:r>
              <a:rPr lang="en-US" dirty="0" smtClean="0"/>
              <a:t>take care of needs </a:t>
            </a:r>
            <a:r>
              <a:rPr lang="en-US" dirty="0" smtClean="0"/>
              <a:t>immediately</a:t>
            </a:r>
          </a:p>
          <a:p>
            <a:pPr lvl="1"/>
            <a:r>
              <a:rPr lang="en-US" dirty="0" smtClean="0"/>
              <a:t>The ego </a:t>
            </a:r>
            <a:r>
              <a:rPr lang="en-US" dirty="0" smtClean="0"/>
              <a:t>helps the person searches </a:t>
            </a:r>
            <a:r>
              <a:rPr lang="en-US" dirty="0" smtClean="0"/>
              <a:t>for objects to satisfy the </a:t>
            </a:r>
            <a:r>
              <a:rPr lang="en-US" dirty="0" smtClean="0"/>
              <a:t>id’s wishes</a:t>
            </a:r>
          </a:p>
          <a:p>
            <a:pPr lvl="1"/>
            <a:r>
              <a:rPr lang="en-US" dirty="0" smtClean="0"/>
              <a:t>as the ego struggles to keep the id </a:t>
            </a:r>
            <a:r>
              <a:rPr lang="en-US" dirty="0" smtClean="0"/>
              <a:t>happy</a:t>
            </a:r>
            <a:r>
              <a:rPr lang="en-US" dirty="0" smtClean="0"/>
              <a:t>, it meets with obstacles in the world. I</a:t>
            </a:r>
            <a:r>
              <a:rPr lang="en-US" dirty="0" smtClean="0"/>
              <a:t>t </a:t>
            </a:r>
            <a:r>
              <a:rPr lang="en-US" dirty="0" smtClean="0"/>
              <a:t>keeps a record of </a:t>
            </a:r>
            <a:r>
              <a:rPr lang="en-US" dirty="0" smtClean="0"/>
              <a:t>consequences. </a:t>
            </a:r>
            <a:r>
              <a:rPr lang="en-US" dirty="0" smtClean="0"/>
              <a:t>This record of things to avoid and strategies to take becomes the </a:t>
            </a:r>
            <a:r>
              <a:rPr lang="en-US" b="1" dirty="0" smtClean="0"/>
              <a:t>superego</a:t>
            </a:r>
            <a:r>
              <a:rPr lang="en-US" dirty="0" smtClean="0"/>
              <a:t>. </a:t>
            </a:r>
            <a:endParaRPr lang="en-US" dirty="0" smtClean="0"/>
          </a:p>
          <a:p>
            <a:pPr lvl="2"/>
            <a:r>
              <a:rPr lang="en-US" dirty="0" smtClean="0"/>
              <a:t>There are two aspects to the superego: </a:t>
            </a:r>
          </a:p>
          <a:p>
            <a:pPr lvl="3"/>
            <a:r>
              <a:rPr lang="en-US" b="1" dirty="0" smtClean="0"/>
              <a:t>conscience</a:t>
            </a:r>
            <a:r>
              <a:rPr lang="en-US" dirty="0" smtClean="0"/>
              <a:t>, which is an internalization of punishments and warnings. </a:t>
            </a:r>
            <a:endParaRPr lang="en-US" dirty="0" smtClean="0"/>
          </a:p>
          <a:p>
            <a:pPr lvl="3"/>
            <a:r>
              <a:rPr lang="en-US" dirty="0" smtClean="0"/>
              <a:t>The </a:t>
            </a:r>
            <a:r>
              <a:rPr lang="en-US" dirty="0" smtClean="0"/>
              <a:t>other is called the </a:t>
            </a:r>
            <a:r>
              <a:rPr lang="en-US" b="1" dirty="0" smtClean="0"/>
              <a:t>ego ideal</a:t>
            </a:r>
            <a:r>
              <a:rPr lang="en-US" dirty="0" smtClean="0"/>
              <a:t>. It derives from rewards and positive models presented to the child.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Psychoanalysis cont…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The defense mechanisms</a:t>
            </a:r>
            <a:r>
              <a:rPr lang="en-US" dirty="0" smtClean="0"/>
              <a:t> </a:t>
            </a:r>
          </a:p>
          <a:p>
            <a:r>
              <a:rPr lang="en-US" dirty="0" smtClean="0"/>
              <a:t>W</a:t>
            </a:r>
            <a:r>
              <a:rPr lang="en-US" dirty="0" smtClean="0"/>
              <a:t>hen </a:t>
            </a:r>
            <a:r>
              <a:rPr lang="en-US" dirty="0" smtClean="0"/>
              <a:t>the </a:t>
            </a:r>
            <a:r>
              <a:rPr lang="en-US" dirty="0" smtClean="0"/>
              <a:t>Id/superego conflict </a:t>
            </a:r>
            <a:r>
              <a:rPr lang="en-US" dirty="0" smtClean="0"/>
              <a:t>becomes overwhelming, the ego must defend </a:t>
            </a:r>
            <a:r>
              <a:rPr lang="en-US" dirty="0" smtClean="0"/>
              <a:t>itself.</a:t>
            </a:r>
          </a:p>
          <a:p>
            <a:r>
              <a:rPr lang="en-US" dirty="0" smtClean="0"/>
              <a:t>The </a:t>
            </a:r>
            <a:r>
              <a:rPr lang="en-US" dirty="0" smtClean="0"/>
              <a:t>techniques are called the </a:t>
            </a:r>
            <a:r>
              <a:rPr lang="en-US" b="1" dirty="0" smtClean="0"/>
              <a:t>ego defense </a:t>
            </a:r>
            <a:r>
              <a:rPr lang="en-US" b="1" dirty="0" smtClean="0"/>
              <a:t>mechanisms</a:t>
            </a:r>
            <a:endParaRPr lang="en-US" dirty="0" smtClean="0"/>
          </a:p>
          <a:p>
            <a:pPr lvl="1"/>
            <a:r>
              <a:rPr lang="en-US" dirty="0" smtClean="0"/>
              <a:t>Denial</a:t>
            </a:r>
          </a:p>
          <a:p>
            <a:pPr lvl="1"/>
            <a:r>
              <a:rPr lang="en-US" dirty="0" smtClean="0"/>
              <a:t>Sublimation</a:t>
            </a:r>
          </a:p>
          <a:p>
            <a:pPr lvl="1"/>
            <a:r>
              <a:rPr lang="en-US" dirty="0" smtClean="0"/>
              <a:t>Displacement</a:t>
            </a:r>
          </a:p>
          <a:p>
            <a:pPr lvl="1"/>
            <a:r>
              <a:rPr lang="en-US" dirty="0" smtClean="0"/>
              <a:t>Humor</a:t>
            </a:r>
          </a:p>
          <a:p>
            <a:pPr lvl="1"/>
            <a:r>
              <a:rPr lang="en-US" dirty="0" smtClean="0"/>
              <a:t>Reaction Formation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Theories: Adler  </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b="1" dirty="0" smtClean="0"/>
              <a:t>Striving </a:t>
            </a:r>
            <a:r>
              <a:rPr lang="en-US" b="1" dirty="0" smtClean="0"/>
              <a:t>for </a:t>
            </a:r>
            <a:r>
              <a:rPr lang="en-US" b="1" dirty="0" smtClean="0"/>
              <a:t>perfection is </a:t>
            </a:r>
            <a:r>
              <a:rPr lang="en-US" dirty="0" smtClean="0"/>
              <a:t>a </a:t>
            </a:r>
            <a:r>
              <a:rPr lang="en-US" dirty="0" smtClean="0"/>
              <a:t>single "drive" or motivating force behind all our behavior and </a:t>
            </a:r>
            <a:r>
              <a:rPr lang="en-US" dirty="0" smtClean="0"/>
              <a:t>experience</a:t>
            </a:r>
          </a:p>
          <a:p>
            <a:r>
              <a:rPr lang="en-US" dirty="0" smtClean="0"/>
              <a:t>Since we </a:t>
            </a:r>
            <a:r>
              <a:rPr lang="en-US" dirty="0" smtClean="0"/>
              <a:t>are not perfect, </a:t>
            </a:r>
            <a:r>
              <a:rPr lang="en-US" dirty="0" smtClean="0"/>
              <a:t>our personalities </a:t>
            </a:r>
            <a:r>
              <a:rPr lang="en-US" dirty="0" smtClean="0"/>
              <a:t>are accounted </a:t>
            </a:r>
            <a:r>
              <a:rPr lang="en-US" dirty="0" smtClean="0"/>
              <a:t>for by the ways in which we do -- or don't -- compensate or overcome </a:t>
            </a:r>
            <a:r>
              <a:rPr lang="en-US" dirty="0" smtClean="0"/>
              <a:t>our failures</a:t>
            </a:r>
          </a:p>
          <a:p>
            <a:r>
              <a:rPr lang="en-US" dirty="0" smtClean="0"/>
              <a:t>Adler felt that there were three basic childhood situations that most contribute to a faulty </a:t>
            </a:r>
            <a:r>
              <a:rPr lang="en-US" dirty="0" smtClean="0"/>
              <a:t>lifestyle.</a:t>
            </a:r>
          </a:p>
          <a:p>
            <a:pPr lvl="1"/>
            <a:r>
              <a:rPr lang="en-US" b="1" dirty="0" smtClean="0"/>
              <a:t>Disabilities. </a:t>
            </a:r>
            <a:r>
              <a:rPr lang="en-US" dirty="0" smtClean="0"/>
              <a:t>If </a:t>
            </a:r>
            <a:r>
              <a:rPr lang="en-US" dirty="0" smtClean="0"/>
              <a:t>someone doesn't come along to draw their attention to others, they will remain </a:t>
            </a:r>
            <a:r>
              <a:rPr lang="en-US" dirty="0" smtClean="0"/>
              <a:t>focused </a:t>
            </a:r>
            <a:r>
              <a:rPr lang="en-US" dirty="0" smtClean="0"/>
              <a:t>on themselves</a:t>
            </a:r>
            <a:r>
              <a:rPr lang="en-US" dirty="0" smtClean="0"/>
              <a:t>.</a:t>
            </a:r>
          </a:p>
          <a:p>
            <a:pPr lvl="1"/>
            <a:r>
              <a:rPr lang="en-US" b="1" dirty="0" smtClean="0"/>
              <a:t>pampering</a:t>
            </a:r>
            <a:r>
              <a:rPr lang="en-US" dirty="0" smtClean="0"/>
              <a:t>. Many children are taught, by the actions of others, that they can take without giving</a:t>
            </a:r>
            <a:r>
              <a:rPr lang="en-US" dirty="0" smtClean="0"/>
              <a:t>.</a:t>
            </a:r>
          </a:p>
          <a:p>
            <a:pPr lvl="1"/>
            <a:r>
              <a:rPr lang="en-US" b="1" dirty="0" smtClean="0"/>
              <a:t>neglect</a:t>
            </a:r>
            <a:r>
              <a:rPr lang="en-US" dirty="0" smtClean="0"/>
              <a:t>. </a:t>
            </a:r>
            <a:r>
              <a:rPr lang="en-US" dirty="0" smtClean="0"/>
              <a:t>They learn </a:t>
            </a:r>
            <a:r>
              <a:rPr lang="en-US" dirty="0" smtClean="0"/>
              <a:t>inferiority because they are told and shown every day that they are of no value; They learn selfishness because they are taught to trust no one.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Theories: Erickson</a:t>
            </a:r>
            <a:endParaRPr lang="en-US" dirty="0"/>
          </a:p>
        </p:txBody>
      </p:sp>
      <p:sp>
        <p:nvSpPr>
          <p:cNvPr id="3" name="Content Placeholder 2"/>
          <p:cNvSpPr>
            <a:spLocks noGrp="1"/>
          </p:cNvSpPr>
          <p:nvPr>
            <p:ph idx="1"/>
          </p:nvPr>
        </p:nvSpPr>
        <p:spPr/>
        <p:txBody>
          <a:bodyPr>
            <a:normAutofit/>
          </a:bodyPr>
          <a:lstStyle/>
          <a:p>
            <a:r>
              <a:rPr lang="en-US" dirty="0" smtClean="0"/>
              <a:t>We </a:t>
            </a:r>
            <a:r>
              <a:rPr lang="en-US" dirty="0" smtClean="0"/>
              <a:t>develop through a predetermined </a:t>
            </a:r>
            <a:r>
              <a:rPr lang="en-US" dirty="0" smtClean="0"/>
              <a:t>eight </a:t>
            </a:r>
            <a:r>
              <a:rPr lang="en-US" dirty="0" smtClean="0"/>
              <a:t>stages. </a:t>
            </a:r>
          </a:p>
          <a:p>
            <a:r>
              <a:rPr lang="en-US" dirty="0" smtClean="0"/>
              <a:t>Progress </a:t>
            </a:r>
            <a:r>
              <a:rPr lang="en-US" dirty="0" smtClean="0"/>
              <a:t>through each stage is </a:t>
            </a:r>
            <a:r>
              <a:rPr lang="en-US" dirty="0" smtClean="0"/>
              <a:t>determined </a:t>
            </a:r>
            <a:r>
              <a:rPr lang="en-US" dirty="0" smtClean="0"/>
              <a:t>by our </a:t>
            </a:r>
            <a:r>
              <a:rPr lang="en-US" dirty="0" smtClean="0"/>
              <a:t>success in </a:t>
            </a:r>
            <a:r>
              <a:rPr lang="en-US" dirty="0" smtClean="0"/>
              <a:t>all the previous stages. </a:t>
            </a:r>
            <a:endParaRPr lang="en-US" dirty="0" smtClean="0"/>
          </a:p>
          <a:p>
            <a:r>
              <a:rPr lang="en-US" dirty="0" smtClean="0"/>
              <a:t>Each </a:t>
            </a:r>
            <a:r>
              <a:rPr lang="en-US" dirty="0" smtClean="0"/>
              <a:t>stage involves certain developmental </a:t>
            </a:r>
            <a:r>
              <a:rPr lang="en-US" b="1" dirty="0" smtClean="0"/>
              <a:t>tasks</a:t>
            </a:r>
            <a:r>
              <a:rPr lang="en-US" dirty="0" smtClean="0"/>
              <a:t> </a:t>
            </a:r>
            <a:endParaRPr lang="en-US" dirty="0" smtClean="0"/>
          </a:p>
          <a:p>
            <a:r>
              <a:rPr lang="en-US" dirty="0" smtClean="0"/>
              <a:t>If </a:t>
            </a:r>
            <a:r>
              <a:rPr lang="en-US" dirty="0" smtClean="0"/>
              <a:t>a stage is managed well, we </a:t>
            </a:r>
            <a:r>
              <a:rPr lang="en-US" dirty="0" smtClean="0"/>
              <a:t>develop a </a:t>
            </a:r>
            <a:r>
              <a:rPr lang="en-US" dirty="0" smtClean="0"/>
              <a:t>certain </a:t>
            </a:r>
            <a:r>
              <a:rPr lang="en-US" b="1" dirty="0" smtClean="0"/>
              <a:t>virtue</a:t>
            </a:r>
            <a:r>
              <a:rPr lang="en-US" dirty="0" smtClean="0"/>
              <a:t> or </a:t>
            </a:r>
            <a:r>
              <a:rPr lang="en-US" dirty="0" smtClean="0"/>
              <a:t>strength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Counseling </a:t>
            </a:r>
            <a:r>
              <a:rPr lang="en-US" dirty="0" smtClean="0"/>
              <a:t>Theories</a:t>
            </a:r>
            <a:endParaRPr lang="en-US" dirty="0" smtClean="0"/>
          </a:p>
          <a:p>
            <a:pPr lvl="1"/>
            <a:r>
              <a:rPr lang="en-US" dirty="0" smtClean="0"/>
              <a:t>Person-Centered Therapy  (Carl Rogers)	</a:t>
            </a:r>
          </a:p>
          <a:p>
            <a:pPr lvl="1"/>
            <a:r>
              <a:rPr lang="en-US" dirty="0" smtClean="0"/>
              <a:t>Rational-Emotive Behavior Therapy (Albert </a:t>
            </a:r>
            <a:r>
              <a:rPr lang="en-US" dirty="0" smtClean="0"/>
              <a:t>Ellis)/Cognitive-Behavioral Therapy</a:t>
            </a:r>
            <a:endParaRPr lang="en-US" dirty="0" smtClean="0"/>
          </a:p>
          <a:p>
            <a:pPr lvl="1"/>
            <a:r>
              <a:rPr lang="en-US" dirty="0" smtClean="0"/>
              <a:t>Reality Therapy (William </a:t>
            </a:r>
            <a:r>
              <a:rPr lang="en-US" dirty="0" err="1" smtClean="0"/>
              <a:t>Glasser</a:t>
            </a:r>
            <a:r>
              <a:rPr lang="en-US" dirty="0" smtClean="0"/>
              <a:t>)</a:t>
            </a:r>
          </a:p>
          <a:p>
            <a:pPr>
              <a:buNone/>
            </a:pPr>
            <a:endParaRPr lang="en-US" dirty="0" smtClean="0"/>
          </a:p>
          <a:p>
            <a:r>
              <a:rPr lang="en-US" dirty="0" smtClean="0"/>
              <a:t>Personality Theories	</a:t>
            </a:r>
          </a:p>
          <a:p>
            <a:pPr lvl="1"/>
            <a:r>
              <a:rPr lang="en-US" dirty="0" smtClean="0"/>
              <a:t>Psychoanalysis (Sigmund Freud)	</a:t>
            </a:r>
          </a:p>
          <a:p>
            <a:pPr lvl="1"/>
            <a:r>
              <a:rPr lang="en-US" dirty="0" smtClean="0"/>
              <a:t>Individual </a:t>
            </a:r>
            <a:r>
              <a:rPr lang="en-US" dirty="0" smtClean="0"/>
              <a:t>Psychology (Alfred Adler</a:t>
            </a:r>
            <a:r>
              <a:rPr lang="en-US" dirty="0" smtClean="0"/>
              <a:t>)</a:t>
            </a:r>
            <a:endParaRPr lang="en-US" dirty="0" smtClean="0"/>
          </a:p>
          <a:p>
            <a:pPr lvl="1"/>
            <a:r>
              <a:rPr lang="en-US" dirty="0" smtClean="0"/>
              <a:t>Erik </a:t>
            </a:r>
            <a:r>
              <a:rPr lang="en-US" dirty="0" smtClean="0"/>
              <a:t>Erikson</a:t>
            </a:r>
          </a:p>
          <a:p>
            <a:endParaRPr lang="en-US" dirty="0" smtClean="0"/>
          </a:p>
          <a:p>
            <a:r>
              <a:rPr lang="en-US" dirty="0" smtClean="0"/>
              <a:t>Learning </a:t>
            </a:r>
            <a:r>
              <a:rPr lang="en-US" dirty="0" smtClean="0"/>
              <a:t>Theories	</a:t>
            </a:r>
          </a:p>
          <a:p>
            <a:pPr lvl="1"/>
            <a:r>
              <a:rPr lang="en-US" dirty="0" smtClean="0"/>
              <a:t>Classical Conditioning	</a:t>
            </a:r>
          </a:p>
          <a:p>
            <a:pPr lvl="1"/>
            <a:r>
              <a:rPr lang="en-US" dirty="0" smtClean="0"/>
              <a:t>Operant Learning (Stimulus-Response Theory</a:t>
            </a:r>
            <a:r>
              <a:rPr lang="en-US" dirty="0" smtClean="0"/>
              <a:t>)</a:t>
            </a:r>
            <a:endParaRPr lang="en-US" dirty="0" smtClean="0"/>
          </a:p>
          <a:p>
            <a:pPr lvl="1"/>
            <a:r>
              <a:rPr lang="en-US" dirty="0" smtClean="0"/>
              <a:t>Social Learning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Erickson’s Stages</a:t>
            </a:r>
            <a:endParaRPr lang="en-US" dirty="0"/>
          </a:p>
        </p:txBody>
      </p:sp>
      <p:sp>
        <p:nvSpPr>
          <p:cNvPr id="3" name="Content Placeholder 2"/>
          <p:cNvSpPr>
            <a:spLocks noGrp="1"/>
          </p:cNvSpPr>
          <p:nvPr>
            <p:ph idx="1"/>
          </p:nvPr>
        </p:nvSpPr>
        <p:spPr>
          <a:xfrm>
            <a:off x="457200" y="1524000"/>
            <a:ext cx="8229600" cy="4953000"/>
          </a:xfrm>
        </p:spPr>
        <p:txBody>
          <a:bodyPr>
            <a:noAutofit/>
          </a:bodyPr>
          <a:lstStyle/>
          <a:p>
            <a:r>
              <a:rPr lang="en-US" sz="2400" dirty="0" smtClean="0">
                <a:hlinkClick r:id="rId2" action="ppaction://hlinkfile" tooltip="Hope"/>
              </a:rPr>
              <a:t>hope</a:t>
            </a:r>
            <a:r>
              <a:rPr lang="en-US" sz="2400" dirty="0" smtClean="0"/>
              <a:t> - Basic Trust vs. Mistrust - Infant stage. Does the child believe its caregivers to be reliable? </a:t>
            </a:r>
          </a:p>
          <a:p>
            <a:r>
              <a:rPr lang="en-US" sz="2400" dirty="0" smtClean="0">
                <a:hlinkClick r:id="rId3" action="ppaction://hlinkfile" tooltip="Volition (psychology)"/>
              </a:rPr>
              <a:t>will</a:t>
            </a:r>
            <a:r>
              <a:rPr lang="en-US" sz="2400" dirty="0" smtClean="0"/>
              <a:t> - Autonomy vs. Shame and Doubt - Toddler stage. Child needs to learn </a:t>
            </a:r>
            <a:r>
              <a:rPr lang="en-US" sz="2400" dirty="0" smtClean="0"/>
              <a:t>it is safe to </a:t>
            </a:r>
            <a:r>
              <a:rPr lang="en-US" sz="2400" dirty="0" smtClean="0"/>
              <a:t>explore the world. </a:t>
            </a:r>
          </a:p>
          <a:p>
            <a:r>
              <a:rPr lang="en-US" sz="2400" dirty="0" smtClean="0">
                <a:hlinkClick r:id="rId4" action="ppaction://hlinkfile" tooltip="Purpose"/>
              </a:rPr>
              <a:t>purpose</a:t>
            </a:r>
            <a:r>
              <a:rPr lang="en-US" sz="2400" dirty="0" smtClean="0"/>
              <a:t> - Initiative vs. Guilt - Kindergarten - T</a:t>
            </a:r>
            <a:r>
              <a:rPr lang="en-US" sz="2400" dirty="0" smtClean="0"/>
              <a:t>he </a:t>
            </a:r>
            <a:r>
              <a:rPr lang="en-US" sz="2400" dirty="0" smtClean="0"/>
              <a:t>child </a:t>
            </a:r>
            <a:r>
              <a:rPr lang="en-US" sz="2400" dirty="0" smtClean="0"/>
              <a:t>can do </a:t>
            </a:r>
            <a:r>
              <a:rPr lang="en-US" sz="2400" dirty="0" smtClean="0"/>
              <a:t>things on his </a:t>
            </a:r>
            <a:r>
              <a:rPr lang="en-US" sz="2400" dirty="0" smtClean="0"/>
              <a:t>own. </a:t>
            </a:r>
            <a:r>
              <a:rPr lang="en-US" sz="2400" dirty="0" smtClean="0"/>
              <a:t>If "guilty" about making </a:t>
            </a:r>
            <a:r>
              <a:rPr lang="en-US" sz="2400" dirty="0" smtClean="0"/>
              <a:t>choices</a:t>
            </a:r>
            <a:r>
              <a:rPr lang="en-US" sz="2400" dirty="0" smtClean="0"/>
              <a:t>, the child will not function well. </a:t>
            </a:r>
          </a:p>
          <a:p>
            <a:r>
              <a:rPr lang="en-US" sz="2400" dirty="0" smtClean="0">
                <a:hlinkClick r:id="rId5" action="ppaction://hlinkfile" tooltip="Competence"/>
              </a:rPr>
              <a:t>competence</a:t>
            </a:r>
            <a:r>
              <a:rPr lang="en-US" sz="2400" dirty="0" smtClean="0"/>
              <a:t> - Industry vs. Inferiority - Around age 6 to puberty. Child comparing self worth to </a:t>
            </a:r>
            <a:r>
              <a:rPr lang="en-US" sz="2400" dirty="0" smtClean="0"/>
              <a:t>others. </a:t>
            </a:r>
            <a:endParaRPr lang="en-US" sz="2400" dirty="0" smtClean="0"/>
          </a:p>
          <a:p>
            <a:r>
              <a:rPr lang="en-US" sz="2400" dirty="0" smtClean="0">
                <a:hlinkClick r:id="rId6" action="ppaction://hlinkfile" tooltip="Fidelity"/>
              </a:rPr>
              <a:t>fidelity</a:t>
            </a:r>
            <a:r>
              <a:rPr lang="en-US" sz="2400" dirty="0" smtClean="0"/>
              <a:t> - Identity vs. Role Confusion - Teenager. Questioning of self. Who am I, how do I fit in? I</a:t>
            </a:r>
            <a:r>
              <a:rPr lang="en-US" sz="2400" dirty="0" smtClean="0"/>
              <a:t>f </a:t>
            </a:r>
            <a:r>
              <a:rPr lang="en-US" sz="2400" dirty="0" smtClean="0"/>
              <a:t>the parents continually push him/her to conform to their views, the teen will face identity confusion. </a:t>
            </a:r>
            <a:r>
              <a:rPr lang="en-US" sz="2400" dirty="0" smtClean="0"/>
              <a:t> </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hlinkClick r:id="rId2" action="ppaction://hlinkfile" tooltip="Love"/>
              </a:rPr>
              <a:t>love</a:t>
            </a:r>
            <a:r>
              <a:rPr lang="en-US" dirty="0" smtClean="0"/>
              <a:t> (in intimate relationships, work and family) - Intimacy vs. Isolation - Young adult. Who do I want to be with or date, what am I going to do with my life? Will I settle down? </a:t>
            </a:r>
          </a:p>
          <a:p>
            <a:r>
              <a:rPr lang="en-US" dirty="0" smtClean="0">
                <a:hlinkClick r:id="rId3" action="ppaction://hlinkfile" tooltip="Caring"/>
              </a:rPr>
              <a:t>caring</a:t>
            </a:r>
            <a:r>
              <a:rPr lang="en-US" dirty="0" smtClean="0"/>
              <a:t> - </a:t>
            </a:r>
            <a:r>
              <a:rPr lang="en-US" dirty="0" err="1" smtClean="0"/>
              <a:t>Generativity</a:t>
            </a:r>
            <a:r>
              <a:rPr lang="en-US" dirty="0" smtClean="0"/>
              <a:t> vs. Stagnation - the Mid-life crisis. Measure accomplishments/failures. Am I satisfied or not? The need to assist the younger generation. Stagnation is the feeling of not having done anything to help the next generation. </a:t>
            </a:r>
          </a:p>
          <a:p>
            <a:r>
              <a:rPr lang="en-US" dirty="0" smtClean="0">
                <a:hlinkClick r:id="rId4" action="ppaction://hlinkfile" tooltip="Wisdom"/>
              </a:rPr>
              <a:t>wisdom</a:t>
            </a:r>
            <a:r>
              <a:rPr lang="en-US" dirty="0" smtClean="0"/>
              <a:t> - Ego Integrity vs. Despair - old age. Some handle death well. They reflect on the past, and either conclude at satisfaction or despair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Theories: </a:t>
            </a:r>
            <a:r>
              <a:rPr lang="en-US" dirty="0" smtClean="0"/>
              <a:t>Classical </a:t>
            </a:r>
            <a:r>
              <a:rPr lang="en-US" dirty="0" smtClean="0"/>
              <a:t>Conditioning</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Classical </a:t>
            </a:r>
            <a:r>
              <a:rPr lang="en-US" dirty="0" smtClean="0"/>
              <a:t>conditioning involves presentations of a neutral </a:t>
            </a:r>
            <a:r>
              <a:rPr lang="en-US" dirty="0" smtClean="0">
                <a:hlinkClick r:id="rId2" tooltip="Stimulus (physiology)"/>
              </a:rPr>
              <a:t>stimulus</a:t>
            </a:r>
            <a:r>
              <a:rPr lang="en-US" dirty="0" smtClean="0"/>
              <a:t> along with a stimulus of some </a:t>
            </a:r>
            <a:r>
              <a:rPr lang="en-US" dirty="0" smtClean="0"/>
              <a:t>significance (usually an unconditioned stimulus)</a:t>
            </a:r>
          </a:p>
          <a:p>
            <a:r>
              <a:rPr lang="en-US" dirty="0" smtClean="0"/>
              <a:t>Classical conditioning is most important in helping us understand why seemingly neutral stimuli evoke a response from a client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Theories: Operant Conditioning</a:t>
            </a:r>
            <a:endParaRPr lang="en-US" dirty="0"/>
          </a:p>
        </p:txBody>
      </p:sp>
      <p:sp>
        <p:nvSpPr>
          <p:cNvPr id="3" name="Content Placeholder 2"/>
          <p:cNvSpPr>
            <a:spLocks noGrp="1"/>
          </p:cNvSpPr>
          <p:nvPr>
            <p:ph idx="1"/>
          </p:nvPr>
        </p:nvSpPr>
        <p:spPr/>
        <p:txBody>
          <a:bodyPr>
            <a:normAutofit lnSpcReduction="10000"/>
          </a:bodyPr>
          <a:lstStyle/>
          <a:p>
            <a:r>
              <a:rPr lang="en-US" b="1" dirty="0" smtClean="0"/>
              <a:t>Operant conditioning</a:t>
            </a:r>
            <a:r>
              <a:rPr lang="en-US" dirty="0" smtClean="0"/>
              <a:t> is the use of consequences to modify the occurrence and </a:t>
            </a:r>
            <a:r>
              <a:rPr lang="en-US" dirty="0" smtClean="0"/>
              <a:t>form </a:t>
            </a:r>
            <a:r>
              <a:rPr lang="en-US" dirty="0" smtClean="0"/>
              <a:t>of </a:t>
            </a:r>
            <a:r>
              <a:rPr lang="en-US" dirty="0" smtClean="0"/>
              <a:t>behavior (Treatment planning)</a:t>
            </a:r>
          </a:p>
          <a:p>
            <a:r>
              <a:rPr lang="en-US" b="1" dirty="0" smtClean="0">
                <a:hlinkClick r:id="rId2" tooltip="Reinforcement"/>
              </a:rPr>
              <a:t>Reinforcement</a:t>
            </a:r>
            <a:r>
              <a:rPr lang="en-US" dirty="0" smtClean="0"/>
              <a:t> is a consequence that </a:t>
            </a:r>
            <a:r>
              <a:rPr lang="en-US" dirty="0" smtClean="0"/>
              <a:t>increases a behavior.  +/-</a:t>
            </a:r>
          </a:p>
          <a:p>
            <a:r>
              <a:rPr lang="en-US" b="1" dirty="0" smtClean="0">
                <a:hlinkClick r:id="rId3" tooltip="Punishment (psychology)"/>
              </a:rPr>
              <a:t>Punishment</a:t>
            </a:r>
            <a:r>
              <a:rPr lang="en-US" dirty="0" smtClean="0"/>
              <a:t> </a:t>
            </a:r>
            <a:r>
              <a:rPr lang="en-US" dirty="0" smtClean="0"/>
              <a:t>is a consequence </a:t>
            </a:r>
            <a:r>
              <a:rPr lang="en-US" dirty="0" smtClean="0"/>
              <a:t>that decreases a behavior.  +/-</a:t>
            </a:r>
          </a:p>
          <a:p>
            <a:r>
              <a:rPr lang="en-US" b="1" dirty="0" smtClean="0">
                <a:hlinkClick r:id="rId4" tooltip="Extinction (psychology)"/>
              </a:rPr>
              <a:t>Extinction</a:t>
            </a:r>
            <a:r>
              <a:rPr lang="en-US" b="1" dirty="0" smtClean="0"/>
              <a:t> </a:t>
            </a:r>
            <a:r>
              <a:rPr lang="en-US" dirty="0" smtClean="0"/>
              <a:t>is the elimination of a behavior by removing the reward.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Theories: Social Learning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People </a:t>
            </a:r>
            <a:r>
              <a:rPr lang="en-US" dirty="0" smtClean="0"/>
              <a:t>learn from one another, </a:t>
            </a:r>
            <a:r>
              <a:rPr lang="en-US" dirty="0" smtClean="0"/>
              <a:t>through observational </a:t>
            </a:r>
            <a:r>
              <a:rPr lang="en-US" dirty="0" smtClean="0"/>
              <a:t>learning, imitation, and modeling. </a:t>
            </a:r>
            <a:endParaRPr lang="en-US" dirty="0" smtClean="0"/>
          </a:p>
          <a:p>
            <a:r>
              <a:rPr lang="en-US" dirty="0" smtClean="0"/>
              <a:t>People </a:t>
            </a:r>
            <a:r>
              <a:rPr lang="en-US" dirty="0" smtClean="0"/>
              <a:t>can </a:t>
            </a:r>
            <a:r>
              <a:rPr lang="en-US" b="1" dirty="0" smtClean="0"/>
              <a:t>learn by observing</a:t>
            </a:r>
            <a:r>
              <a:rPr lang="en-US" dirty="0" smtClean="0"/>
              <a:t> </a:t>
            </a:r>
            <a:r>
              <a:rPr lang="en-US" dirty="0" smtClean="0"/>
              <a:t>behavior and </a:t>
            </a:r>
            <a:r>
              <a:rPr lang="en-US" dirty="0" smtClean="0"/>
              <a:t>the outcomes of those behaviors. </a:t>
            </a:r>
            <a:endParaRPr lang="en-US" dirty="0" smtClean="0"/>
          </a:p>
          <a:p>
            <a:r>
              <a:rPr lang="en-US" dirty="0" smtClean="0"/>
              <a:t>Learning </a:t>
            </a:r>
            <a:r>
              <a:rPr lang="en-US" dirty="0" smtClean="0"/>
              <a:t>can occur </a:t>
            </a:r>
            <a:r>
              <a:rPr lang="en-US" b="1" dirty="0" smtClean="0"/>
              <a:t>without a change</a:t>
            </a:r>
            <a:r>
              <a:rPr lang="en-US" dirty="0" smtClean="0"/>
              <a:t> in behavior</a:t>
            </a:r>
            <a:r>
              <a:rPr lang="en-US" dirty="0" smtClean="0"/>
              <a:t>.</a:t>
            </a:r>
          </a:p>
          <a:p>
            <a:r>
              <a:rPr lang="en-US" dirty="0" smtClean="0"/>
              <a:t>Cognition, </a:t>
            </a:r>
            <a:r>
              <a:rPr lang="en-US" dirty="0" smtClean="0"/>
              <a:t>awareness </a:t>
            </a:r>
            <a:r>
              <a:rPr lang="en-US" dirty="0" smtClean="0"/>
              <a:t>and expectations of future </a:t>
            </a:r>
            <a:r>
              <a:rPr lang="en-US" dirty="0" smtClean="0"/>
              <a:t>consequences can </a:t>
            </a:r>
            <a:r>
              <a:rPr lang="en-US" dirty="0" smtClean="0"/>
              <a:t>have a major effect on the behaviors that people exhibit</a:t>
            </a:r>
            <a:r>
              <a:rPr lang="en-US" dirty="0" smtClean="0"/>
              <a:t>.</a:t>
            </a:r>
          </a:p>
          <a:p>
            <a:r>
              <a:rPr lang="en-US" dirty="0" smtClean="0"/>
              <a:t>Reciprocal causation: T</a:t>
            </a:r>
            <a:r>
              <a:rPr lang="en-US" dirty="0" smtClean="0"/>
              <a:t>he </a:t>
            </a:r>
            <a:r>
              <a:rPr lang="en-US" dirty="0" smtClean="0"/>
              <a:t>person, the behavior, and the environment can have an influence on each other.</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t>
            </a:r>
            <a:r>
              <a:rPr lang="en-US" dirty="0" smtClean="0"/>
              <a:t>Learning cont…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4</a:t>
            </a:r>
            <a:r>
              <a:rPr lang="en-US" b="1" dirty="0" smtClean="0"/>
              <a:t> </a:t>
            </a:r>
            <a:r>
              <a:rPr lang="en-US" b="1" dirty="0" smtClean="0"/>
              <a:t>conditions</a:t>
            </a:r>
            <a:r>
              <a:rPr lang="en-US" dirty="0" smtClean="0"/>
              <a:t> that are necessary before an individual can </a:t>
            </a:r>
            <a:r>
              <a:rPr lang="en-US" dirty="0" smtClean="0"/>
              <a:t>learn</a:t>
            </a:r>
            <a:endParaRPr lang="en-US" dirty="0" smtClean="0"/>
          </a:p>
          <a:p>
            <a:pPr lvl="1"/>
            <a:r>
              <a:rPr lang="en-US" dirty="0" smtClean="0"/>
              <a:t>Attention</a:t>
            </a:r>
            <a:r>
              <a:rPr lang="en-US" dirty="0" smtClean="0"/>
              <a:t>: the person must first </a:t>
            </a:r>
            <a:r>
              <a:rPr lang="en-US" b="1" dirty="0" smtClean="0"/>
              <a:t>pay attention</a:t>
            </a:r>
            <a:r>
              <a:rPr lang="en-US" dirty="0" smtClean="0"/>
              <a:t> to the </a:t>
            </a:r>
            <a:r>
              <a:rPr lang="en-US" dirty="0" smtClean="0"/>
              <a:t>model/situation </a:t>
            </a:r>
            <a:endParaRPr lang="en-US" dirty="0" smtClean="0"/>
          </a:p>
          <a:p>
            <a:pPr lvl="1"/>
            <a:r>
              <a:rPr lang="en-US" dirty="0" smtClean="0"/>
              <a:t>Retention: </a:t>
            </a:r>
            <a:r>
              <a:rPr lang="en-US" dirty="0" smtClean="0"/>
              <a:t>the observer must </a:t>
            </a:r>
            <a:r>
              <a:rPr lang="en-US" b="1" dirty="0" smtClean="0"/>
              <a:t>remember</a:t>
            </a:r>
            <a:r>
              <a:rPr lang="en-US" dirty="0" smtClean="0"/>
              <a:t> </a:t>
            </a:r>
            <a:r>
              <a:rPr lang="en-US" dirty="0" smtClean="0"/>
              <a:t>the behavior that has been observed. </a:t>
            </a:r>
          </a:p>
          <a:p>
            <a:pPr lvl="1"/>
            <a:r>
              <a:rPr lang="en-US" dirty="0" smtClean="0"/>
              <a:t>Rehearsal: </a:t>
            </a:r>
            <a:r>
              <a:rPr lang="en-US" dirty="0" smtClean="0"/>
              <a:t>the third condition is the </a:t>
            </a:r>
            <a:r>
              <a:rPr lang="en-US" b="1" dirty="0" smtClean="0"/>
              <a:t>ability to replicate</a:t>
            </a:r>
            <a:r>
              <a:rPr lang="en-US" dirty="0" smtClean="0"/>
              <a:t> the </a:t>
            </a:r>
            <a:r>
              <a:rPr lang="en-US" dirty="0" smtClean="0"/>
              <a:t>behavior. </a:t>
            </a:r>
            <a:endParaRPr lang="en-US" dirty="0" smtClean="0"/>
          </a:p>
          <a:p>
            <a:pPr lvl="1"/>
            <a:r>
              <a:rPr lang="en-US" dirty="0" smtClean="0"/>
              <a:t>Motivation</a:t>
            </a:r>
            <a:r>
              <a:rPr lang="en-US" dirty="0" smtClean="0"/>
              <a:t>: L</a:t>
            </a:r>
            <a:r>
              <a:rPr lang="en-US" dirty="0" smtClean="0"/>
              <a:t>earners </a:t>
            </a:r>
            <a:r>
              <a:rPr lang="en-US" dirty="0" smtClean="0"/>
              <a:t>must want </a:t>
            </a:r>
            <a:r>
              <a:rPr lang="en-US" b="1" dirty="0" smtClean="0"/>
              <a:t>to demonstrate</a:t>
            </a:r>
            <a:r>
              <a:rPr lang="en-US" dirty="0" smtClean="0"/>
              <a:t> what they have learned.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Learning cont…</a:t>
            </a:r>
            <a:endParaRPr lang="en-US" dirty="0"/>
          </a:p>
        </p:txBody>
      </p:sp>
      <p:sp>
        <p:nvSpPr>
          <p:cNvPr id="3" name="Content Placeholder 2"/>
          <p:cNvSpPr>
            <a:spLocks noGrp="1"/>
          </p:cNvSpPr>
          <p:nvPr>
            <p:ph idx="1"/>
          </p:nvPr>
        </p:nvSpPr>
        <p:spPr/>
        <p:txBody>
          <a:bodyPr/>
          <a:lstStyle/>
          <a:p>
            <a:r>
              <a:rPr lang="en-US" dirty="0" smtClean="0"/>
              <a:t>Self Regulation</a:t>
            </a:r>
          </a:p>
          <a:p>
            <a:pPr lvl="1"/>
            <a:r>
              <a:rPr lang="en-US" dirty="0" smtClean="0"/>
              <a:t>Set goals and standards</a:t>
            </a:r>
          </a:p>
          <a:p>
            <a:pPr lvl="1"/>
            <a:r>
              <a:rPr lang="en-US" dirty="0" smtClean="0"/>
              <a:t>Self-observe</a:t>
            </a:r>
          </a:p>
          <a:p>
            <a:pPr lvl="1"/>
            <a:r>
              <a:rPr lang="en-US" dirty="0" smtClean="0"/>
              <a:t>Judge yourself</a:t>
            </a:r>
          </a:p>
          <a:p>
            <a:pPr lvl="1"/>
            <a:r>
              <a:rPr lang="en-US" dirty="0" smtClean="0"/>
              <a:t>React, revisit and reinforce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a:t>
            </a:r>
            <a:r>
              <a:rPr lang="en-US" dirty="0" smtClean="0"/>
              <a:t>of </a:t>
            </a:r>
            <a:r>
              <a:rPr lang="en-US" dirty="0" smtClean="0"/>
              <a:t>Social Learning Theory</a:t>
            </a:r>
            <a:endParaRPr lang="en-US" dirty="0"/>
          </a:p>
        </p:txBody>
      </p:sp>
      <p:sp>
        <p:nvSpPr>
          <p:cNvPr id="3" name="Content Placeholder 2"/>
          <p:cNvSpPr>
            <a:spLocks noGrp="1"/>
          </p:cNvSpPr>
          <p:nvPr>
            <p:ph idx="1"/>
          </p:nvPr>
        </p:nvSpPr>
        <p:spPr>
          <a:xfrm>
            <a:off x="457200" y="1600200"/>
            <a:ext cx="8382000" cy="4525963"/>
          </a:xfrm>
        </p:spPr>
        <p:txBody>
          <a:bodyPr>
            <a:normAutofit fontScale="85000" lnSpcReduction="20000"/>
          </a:bodyPr>
          <a:lstStyle/>
          <a:p>
            <a:r>
              <a:rPr lang="en-US" dirty="0" smtClean="0"/>
              <a:t>Students </a:t>
            </a:r>
            <a:r>
              <a:rPr lang="en-US" dirty="0" smtClean="0"/>
              <a:t>often learn </a:t>
            </a:r>
            <a:r>
              <a:rPr lang="en-US" dirty="0" smtClean="0"/>
              <a:t>a lot by </a:t>
            </a:r>
            <a:r>
              <a:rPr lang="en-US" dirty="0" smtClean="0"/>
              <a:t>observing </a:t>
            </a:r>
            <a:r>
              <a:rPr lang="en-US" dirty="0" smtClean="0"/>
              <a:t>others. </a:t>
            </a:r>
            <a:endParaRPr lang="en-US" dirty="0" smtClean="0"/>
          </a:p>
          <a:p>
            <a:r>
              <a:rPr lang="en-US" dirty="0" smtClean="0"/>
              <a:t>Describing </a:t>
            </a:r>
            <a:r>
              <a:rPr lang="en-US" dirty="0" smtClean="0"/>
              <a:t>the consequences of behavior </a:t>
            </a:r>
            <a:r>
              <a:rPr lang="en-US" dirty="0" smtClean="0"/>
              <a:t>can </a:t>
            </a:r>
            <a:r>
              <a:rPr lang="en-US" dirty="0" smtClean="0"/>
              <a:t>effectively increase the appropriate behaviors and decrease inappropriate ones. </a:t>
            </a:r>
          </a:p>
          <a:p>
            <a:r>
              <a:rPr lang="en-US" dirty="0" smtClean="0"/>
              <a:t>Modeling can be used in conjunction with shaping</a:t>
            </a:r>
            <a:endParaRPr lang="en-US" dirty="0" smtClean="0"/>
          </a:p>
          <a:p>
            <a:r>
              <a:rPr lang="en-US" dirty="0" smtClean="0"/>
              <a:t>E</a:t>
            </a:r>
            <a:r>
              <a:rPr lang="en-US" dirty="0" smtClean="0"/>
              <a:t>xpose people </a:t>
            </a:r>
            <a:r>
              <a:rPr lang="en-US" dirty="0" smtClean="0"/>
              <a:t>to a variety of </a:t>
            </a:r>
            <a:r>
              <a:rPr lang="en-US" dirty="0" smtClean="0"/>
              <a:t>other models/behaviors/lifestyles</a:t>
            </a:r>
          </a:p>
          <a:p>
            <a:r>
              <a:rPr lang="en-US" dirty="0" smtClean="0"/>
              <a:t>People </a:t>
            </a:r>
            <a:r>
              <a:rPr lang="en-US" dirty="0" smtClean="0"/>
              <a:t>must believe that they are capable </a:t>
            </a:r>
            <a:r>
              <a:rPr lang="en-US" dirty="0" smtClean="0"/>
              <a:t>or have a </a:t>
            </a:r>
            <a:r>
              <a:rPr lang="en-US" dirty="0" smtClean="0"/>
              <a:t>sense of </a:t>
            </a:r>
            <a:r>
              <a:rPr lang="en-US" dirty="0" smtClean="0"/>
              <a:t>self-efficacy. </a:t>
            </a:r>
            <a:endParaRPr lang="en-US" dirty="0" smtClean="0"/>
          </a:p>
          <a:p>
            <a:r>
              <a:rPr lang="en-US" dirty="0" smtClean="0"/>
              <a:t>H</a:t>
            </a:r>
            <a:r>
              <a:rPr lang="en-US" dirty="0" smtClean="0"/>
              <a:t>elp </a:t>
            </a:r>
            <a:r>
              <a:rPr lang="en-US" dirty="0" smtClean="0"/>
              <a:t>students set realistic </a:t>
            </a:r>
            <a:r>
              <a:rPr lang="en-US" dirty="0" smtClean="0"/>
              <a:t>expectations</a:t>
            </a:r>
            <a:endParaRPr lang="en-US" dirty="0" smtClean="0"/>
          </a:p>
          <a:p>
            <a:r>
              <a:rPr lang="en-US" dirty="0" smtClean="0"/>
              <a:t>Teach self-regulation techniques</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There are a multitude of theories</a:t>
            </a:r>
          </a:p>
          <a:p>
            <a:r>
              <a:rPr lang="en-US" dirty="0" smtClean="0"/>
              <a:t>Most boil down to clients lacking self confidence or motivation to do the correct behaviors</a:t>
            </a:r>
          </a:p>
          <a:p>
            <a:r>
              <a:rPr lang="en-US" dirty="0" smtClean="0"/>
              <a:t>By helping people identify obstacles to their behaviors or motivation, we can help them improve their quality of life.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lstStyle/>
          <a:p>
            <a:r>
              <a:rPr lang="en-US" dirty="0" smtClean="0"/>
              <a:t>Personality Theories:  </a:t>
            </a:r>
            <a:r>
              <a:rPr lang="en-US" dirty="0" smtClean="0">
                <a:hlinkClick r:id="rId2"/>
              </a:rPr>
              <a:t>http</a:t>
            </a:r>
            <a:r>
              <a:rPr lang="en-US" dirty="0" smtClean="0">
                <a:hlinkClick r:id="rId2"/>
              </a:rPr>
              <a:t>://</a:t>
            </a:r>
            <a:r>
              <a:rPr lang="en-US" dirty="0" smtClean="0">
                <a:hlinkClick r:id="rId2"/>
              </a:rPr>
              <a:t>webspace.ship.edu/cgboer/perscontents.html</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By understanding the origins of distress, we are better able to deal with distress.</a:t>
            </a:r>
          </a:p>
          <a:p>
            <a:r>
              <a:rPr lang="en-US" dirty="0" smtClean="0"/>
              <a:t>Counseling Theories assert that problems stem from ineffective relationships or thoughts in adulthood.</a:t>
            </a:r>
          </a:p>
          <a:p>
            <a:r>
              <a:rPr lang="en-US" dirty="0" smtClean="0"/>
              <a:t>Personality Theories speculate that distress stems from more innate, long standing problems often starting in childhood</a:t>
            </a:r>
          </a:p>
          <a:p>
            <a:r>
              <a:rPr lang="en-US" dirty="0" smtClean="0"/>
              <a:t>Learning Theories emphasize the fact that distress and behavior is learned from exposure to rewards and punishments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Person Centered</a:t>
            </a:r>
            <a:endParaRPr lang="en-US" dirty="0"/>
          </a:p>
        </p:txBody>
      </p:sp>
      <p:sp>
        <p:nvSpPr>
          <p:cNvPr id="3" name="Content Placeholder 2"/>
          <p:cNvSpPr>
            <a:spLocks noGrp="1"/>
          </p:cNvSpPr>
          <p:nvPr>
            <p:ph idx="1"/>
          </p:nvPr>
        </p:nvSpPr>
        <p:spPr/>
        <p:txBody>
          <a:bodyPr/>
          <a:lstStyle/>
          <a:p>
            <a:r>
              <a:rPr lang="en-US" dirty="0" smtClean="0"/>
              <a:t>Humans are good and forward moving unless they are blocked</a:t>
            </a:r>
          </a:p>
          <a:p>
            <a:r>
              <a:rPr lang="en-US" dirty="0" smtClean="0"/>
              <a:t>Blockages often occur from a lack of unconditional positive regard which leads to low self esteem and low self efficacy</a:t>
            </a:r>
          </a:p>
          <a:p>
            <a:r>
              <a:rPr lang="en-US" dirty="0" smtClean="0"/>
              <a:t>By creating a nurturing, positive environment, people will naturally move in the right direction.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Person Centered</a:t>
            </a:r>
            <a:endParaRPr lang="en-US" dirty="0"/>
          </a:p>
        </p:txBody>
      </p:sp>
      <p:sp>
        <p:nvSpPr>
          <p:cNvPr id="3" name="Content Placeholder 2"/>
          <p:cNvSpPr>
            <a:spLocks noGrp="1"/>
          </p:cNvSpPr>
          <p:nvPr>
            <p:ph idx="1"/>
          </p:nvPr>
        </p:nvSpPr>
        <p:spPr>
          <a:xfrm>
            <a:off x="457200" y="1371600"/>
            <a:ext cx="8229600" cy="5334000"/>
          </a:xfrm>
        </p:spPr>
        <p:txBody>
          <a:bodyPr>
            <a:normAutofit fontScale="70000" lnSpcReduction="20000"/>
          </a:bodyPr>
          <a:lstStyle/>
          <a:p>
            <a:r>
              <a:rPr lang="en-US" sz="3600" dirty="0" smtClean="0"/>
              <a:t>6 necessary conditions </a:t>
            </a:r>
            <a:r>
              <a:rPr lang="en-US" sz="3600" dirty="0" smtClean="0"/>
              <a:t>required </a:t>
            </a:r>
            <a:r>
              <a:rPr lang="en-US" sz="3600" dirty="0" smtClean="0"/>
              <a:t>for change:</a:t>
            </a:r>
          </a:p>
          <a:p>
            <a:pPr>
              <a:buNone/>
            </a:pPr>
            <a:endParaRPr lang="en-US" sz="3600" dirty="0" smtClean="0"/>
          </a:p>
          <a:p>
            <a:pPr lvl="1"/>
            <a:r>
              <a:rPr lang="en-US" sz="3600" b="1" dirty="0" smtClean="0"/>
              <a:t>Therapist-Client Psychological Contact:</a:t>
            </a:r>
            <a:r>
              <a:rPr lang="en-US" sz="3600" dirty="0" smtClean="0"/>
              <a:t> a relationship between client and therapist in which each person's perception of the other is important </a:t>
            </a:r>
            <a:r>
              <a:rPr lang="en-US" sz="3600" dirty="0" smtClean="0"/>
              <a:t>must exist</a:t>
            </a:r>
            <a:r>
              <a:rPr lang="en-US" sz="3600" dirty="0" smtClean="0"/>
              <a:t>.</a:t>
            </a:r>
          </a:p>
          <a:p>
            <a:pPr lvl="1"/>
            <a:r>
              <a:rPr lang="en-US" sz="3600" b="1" dirty="0" smtClean="0"/>
              <a:t>Client incongruence, or Vulnerability:</a:t>
            </a:r>
            <a:r>
              <a:rPr lang="en-US" sz="3600" dirty="0" smtClean="0"/>
              <a:t> </a:t>
            </a:r>
            <a:r>
              <a:rPr lang="en-US" sz="3600" dirty="0" smtClean="0"/>
              <a:t>incongruence </a:t>
            </a:r>
            <a:r>
              <a:rPr lang="en-US" sz="3600" dirty="0" smtClean="0"/>
              <a:t>exists between the client's experience and </a:t>
            </a:r>
            <a:r>
              <a:rPr lang="en-US" sz="3600" dirty="0" smtClean="0"/>
              <a:t>awareness causing vulnerability/anxiety increasing motivation. </a:t>
            </a:r>
            <a:endParaRPr lang="en-US" sz="3600" dirty="0" smtClean="0"/>
          </a:p>
          <a:p>
            <a:pPr lvl="1"/>
            <a:r>
              <a:rPr lang="en-US" sz="3600" b="1" dirty="0" smtClean="0"/>
              <a:t>Therapist Congruence, or </a:t>
            </a:r>
            <a:r>
              <a:rPr lang="en-US" sz="3600" b="1" dirty="0" smtClean="0"/>
              <a:t>Genuineness</a:t>
            </a:r>
            <a:r>
              <a:rPr lang="en-US" sz="3600" dirty="0" smtClean="0"/>
              <a:t> </a:t>
            </a:r>
            <a:endParaRPr lang="en-US" sz="3600" dirty="0" smtClean="0"/>
          </a:p>
          <a:p>
            <a:pPr lvl="1"/>
            <a:r>
              <a:rPr lang="en-US" sz="3600" b="1" dirty="0" smtClean="0"/>
              <a:t>Therapist Unconditional Positive Regard (UPR</a:t>
            </a:r>
            <a:r>
              <a:rPr lang="en-US" sz="3600" b="1" dirty="0" smtClean="0"/>
              <a:t>)</a:t>
            </a:r>
            <a:endParaRPr lang="en-US" sz="3600" dirty="0" smtClean="0"/>
          </a:p>
          <a:p>
            <a:pPr lvl="1"/>
            <a:r>
              <a:rPr lang="en-US" sz="3600" b="1" dirty="0" smtClean="0"/>
              <a:t>Therapist Empathic </a:t>
            </a:r>
            <a:r>
              <a:rPr lang="en-US" sz="3600" b="1" dirty="0" smtClean="0"/>
              <a:t>understanding</a:t>
            </a:r>
            <a:endParaRPr lang="en-US" sz="3600" dirty="0" smtClean="0"/>
          </a:p>
          <a:p>
            <a:pPr lvl="1"/>
            <a:r>
              <a:rPr lang="en-US" sz="3600" b="1" dirty="0" smtClean="0"/>
              <a:t>Client </a:t>
            </a:r>
            <a:r>
              <a:rPr lang="en-US" sz="3600" b="1" dirty="0" smtClean="0"/>
              <a:t>Perception</a:t>
            </a:r>
            <a:r>
              <a:rPr lang="en-US" sz="3600" dirty="0" smtClean="0"/>
              <a:t> of the </a:t>
            </a:r>
            <a:r>
              <a:rPr lang="en-US" sz="3600" dirty="0" smtClean="0"/>
              <a:t>therapist's UPR and empathic understanding.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REBT/CBT</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Focuses </a:t>
            </a:r>
            <a:r>
              <a:rPr lang="en-US" dirty="0" smtClean="0"/>
              <a:t>on changing the current </a:t>
            </a:r>
            <a:r>
              <a:rPr lang="en-US" dirty="0" smtClean="0"/>
              <a:t>evaluations and/or reactions</a:t>
            </a:r>
            <a:endParaRPr lang="en-US" dirty="0" smtClean="0"/>
          </a:p>
          <a:p>
            <a:r>
              <a:rPr lang="en-US" dirty="0" smtClean="0"/>
              <a:t>Distress is caused by a combination of the event and the person’s perception of the event</a:t>
            </a:r>
          </a:p>
          <a:p>
            <a:r>
              <a:rPr lang="en-US" dirty="0" smtClean="0"/>
              <a:t>By using the A-B-Cs, people can evaluate their beliefs and reactions (consequences) to events.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A-B-C</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A= Activating Event</a:t>
            </a:r>
          </a:p>
          <a:p>
            <a:pPr lvl="1"/>
            <a:r>
              <a:rPr lang="en-US" dirty="0" smtClean="0"/>
              <a:t>B= Beliefs/assumptions about/interpretations of an event</a:t>
            </a:r>
          </a:p>
          <a:p>
            <a:pPr lvl="1"/>
            <a:r>
              <a:rPr lang="en-US" dirty="0" smtClean="0"/>
              <a:t>C= Consequences</a:t>
            </a:r>
          </a:p>
          <a:p>
            <a:pPr lvl="1"/>
            <a:r>
              <a:rPr lang="en-US" dirty="0" smtClean="0"/>
              <a:t>D= Dispute irrational beliefs</a:t>
            </a:r>
          </a:p>
          <a:p>
            <a:pPr lvl="2"/>
            <a:r>
              <a:rPr lang="en-US" dirty="0" smtClean="0"/>
              <a:t>What is the evidence for my beliefs? </a:t>
            </a:r>
          </a:p>
          <a:p>
            <a:pPr lvl="2"/>
            <a:r>
              <a:rPr lang="en-US" dirty="0" smtClean="0"/>
              <a:t>What are other possible explanations for what happened?</a:t>
            </a:r>
          </a:p>
          <a:p>
            <a:pPr lvl="1"/>
            <a:r>
              <a:rPr lang="en-US" dirty="0" smtClean="0"/>
              <a:t>E= Evaluate reactions/consequences for effectiveness</a:t>
            </a:r>
          </a:p>
          <a:p>
            <a:pPr lvl="2"/>
            <a:r>
              <a:rPr lang="en-US" dirty="0" smtClean="0"/>
              <a:t>What are the implications of my believing this way, and do they make it worth holding on to my beliefs?</a:t>
            </a:r>
          </a:p>
          <a:p>
            <a:pPr lvl="2"/>
            <a:r>
              <a:rPr lang="en-US" dirty="0" smtClean="0"/>
              <a:t>How useful are my beliefs? Do I or others get any benefits from holding on to them, or would we benefit more if we held other beliefs?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CBT/REBT: Irrational Thoughts</a:t>
            </a:r>
            <a:endParaRPr lang="en-US" dirty="0"/>
          </a:p>
        </p:txBody>
      </p:sp>
      <p:sp>
        <p:nvSpPr>
          <p:cNvPr id="3" name="Content Placeholder 2"/>
          <p:cNvSpPr>
            <a:spLocks noGrp="1"/>
          </p:cNvSpPr>
          <p:nvPr>
            <p:ph idx="1"/>
          </p:nvPr>
        </p:nvSpPr>
        <p:spPr>
          <a:xfrm>
            <a:off x="457200" y="1447800"/>
            <a:ext cx="8229600" cy="5257800"/>
          </a:xfrm>
        </p:spPr>
        <p:txBody>
          <a:bodyPr>
            <a:normAutofit fontScale="70000" lnSpcReduction="20000"/>
          </a:bodyPr>
          <a:lstStyle/>
          <a:p>
            <a:r>
              <a:rPr lang="en-US" sz="3800" b="1" dirty="0" smtClean="0"/>
              <a:t>Irrational Idea 1</a:t>
            </a:r>
            <a:r>
              <a:rPr lang="en-US" sz="3800" dirty="0" smtClean="0"/>
              <a:t> - It is a dire necessity </a:t>
            </a:r>
            <a:r>
              <a:rPr lang="en-US" sz="3800" dirty="0" smtClean="0"/>
              <a:t>to </a:t>
            </a:r>
            <a:r>
              <a:rPr lang="en-US" sz="3800" dirty="0" smtClean="0"/>
              <a:t>be loved or approved by almost everyone for virtually everything he or she does.</a:t>
            </a:r>
          </a:p>
          <a:p>
            <a:r>
              <a:rPr lang="en-US" sz="3800" b="1" dirty="0" smtClean="0"/>
              <a:t>Irrational Idea 2</a:t>
            </a:r>
            <a:r>
              <a:rPr lang="en-US" sz="3800" dirty="0" smtClean="0"/>
              <a:t> - One should be thoroughly competent, adequate, and achieving in all possible respects.</a:t>
            </a:r>
          </a:p>
          <a:p>
            <a:r>
              <a:rPr lang="en-US" sz="3800" b="1" dirty="0" smtClean="0"/>
              <a:t>Irrational Idea 3</a:t>
            </a:r>
            <a:r>
              <a:rPr lang="en-US" sz="3800" dirty="0" smtClean="0"/>
              <a:t> - Certain people are </a:t>
            </a:r>
            <a:r>
              <a:rPr lang="en-US" sz="3800" dirty="0" smtClean="0"/>
              <a:t>bad or wicked, and </a:t>
            </a:r>
            <a:r>
              <a:rPr lang="en-US" sz="3800" dirty="0" smtClean="0"/>
              <a:t>should be severely blamed and </a:t>
            </a:r>
            <a:r>
              <a:rPr lang="en-US" sz="3800" dirty="0" smtClean="0"/>
              <a:t>punished.</a:t>
            </a:r>
            <a:endParaRPr lang="en-US" sz="3800" dirty="0" smtClean="0"/>
          </a:p>
          <a:p>
            <a:r>
              <a:rPr lang="en-US" sz="3800" b="1" dirty="0" smtClean="0"/>
              <a:t>Irrational Idea 4</a:t>
            </a:r>
            <a:r>
              <a:rPr lang="en-US" sz="3800" dirty="0" smtClean="0"/>
              <a:t> - It is terrible, horrible, and catastrophic when things are not going the way one would like them to go.</a:t>
            </a:r>
          </a:p>
          <a:p>
            <a:r>
              <a:rPr lang="en-US" sz="3800" b="1" dirty="0" smtClean="0"/>
              <a:t>Irrational Idea 5</a:t>
            </a:r>
            <a:r>
              <a:rPr lang="en-US" sz="3800" dirty="0" smtClean="0"/>
              <a:t> - </a:t>
            </a:r>
            <a:r>
              <a:rPr lang="en-US" sz="3800" dirty="0" smtClean="0"/>
              <a:t>Happiness </a:t>
            </a:r>
            <a:r>
              <a:rPr lang="en-US" sz="3800" dirty="0" smtClean="0"/>
              <a:t>is externally caused and people have little or no ability to </a:t>
            </a:r>
            <a:r>
              <a:rPr lang="en-US" sz="3800" dirty="0" smtClean="0"/>
              <a:t>control their emotions.</a:t>
            </a:r>
            <a:endParaRPr lang="en-US" sz="3800"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Irrational Thoughts cont…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Irrational Idea 6</a:t>
            </a:r>
            <a:r>
              <a:rPr lang="en-US" dirty="0" smtClean="0"/>
              <a:t> - If something is dangerous or fearsome, one should dwell on it</a:t>
            </a:r>
          </a:p>
          <a:p>
            <a:r>
              <a:rPr lang="en-US" b="1" dirty="0" smtClean="0"/>
              <a:t>Irrational Idea 7</a:t>
            </a:r>
            <a:r>
              <a:rPr lang="en-US" dirty="0" smtClean="0"/>
              <a:t> - It is easier to avoid facing many life difficulties and self-responsibilities than to undertake more rewarding forms of self-discipline.</a:t>
            </a:r>
          </a:p>
          <a:p>
            <a:r>
              <a:rPr lang="en-US" b="1" dirty="0" smtClean="0"/>
              <a:t>Irrational Idea 8</a:t>
            </a:r>
            <a:r>
              <a:rPr lang="en-US" dirty="0" smtClean="0"/>
              <a:t> - The past is all-important and because something once strongly affected one’s life, it should indefinitely do so.</a:t>
            </a:r>
          </a:p>
          <a:p>
            <a:r>
              <a:rPr lang="en-US" b="1" dirty="0" smtClean="0"/>
              <a:t>Irrational Idea 9</a:t>
            </a:r>
            <a:r>
              <a:rPr lang="en-US" dirty="0" smtClean="0"/>
              <a:t> - People and things should be different, and it is catastrophic if things do not immediately change.</a:t>
            </a:r>
          </a:p>
          <a:p>
            <a:r>
              <a:rPr lang="en-US" b="1" dirty="0" smtClean="0"/>
              <a:t>Irrational Idea 10</a:t>
            </a:r>
            <a:r>
              <a:rPr lang="en-US" dirty="0" smtClean="0"/>
              <a:t> -</a:t>
            </a:r>
            <a:r>
              <a:rPr lang="en-US" b="1" dirty="0" smtClean="0"/>
              <a:t> </a:t>
            </a:r>
            <a:r>
              <a:rPr lang="en-US" dirty="0" smtClean="0"/>
              <a:t>Maximum human happiness can be achieved by inertia and inaction or by passively "enjoying oneself."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2177</Words>
  <Application>Microsoft Office PowerPoint</Application>
  <PresentationFormat>On-screen Show (4:3)</PresentationFormat>
  <Paragraphs>186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Counseling Theories</vt:lpstr>
      <vt:lpstr>Overview</vt:lpstr>
      <vt:lpstr>Purpose</vt:lpstr>
      <vt:lpstr>Theories: Person Centered</vt:lpstr>
      <vt:lpstr>Theories: Person Centered</vt:lpstr>
      <vt:lpstr>Theories: REBT/CBT</vt:lpstr>
      <vt:lpstr>A-B-C</vt:lpstr>
      <vt:lpstr>CBT/REBT: Irrational Thoughts</vt:lpstr>
      <vt:lpstr>Irrational Thoughts cont…</vt:lpstr>
      <vt:lpstr>CBT/REBT: Irrational Thoughts</vt:lpstr>
      <vt:lpstr>CBT/REBT: Irrational Thoughts</vt:lpstr>
      <vt:lpstr>CBT/REBT: Irrational Thoughts</vt:lpstr>
      <vt:lpstr>Theories: Reality Therapy</vt:lpstr>
      <vt:lpstr>Reality Therapy cont…</vt:lpstr>
      <vt:lpstr>Personality Theories: Psychoanalysis</vt:lpstr>
      <vt:lpstr>Psychoanalysis cont…</vt:lpstr>
      <vt:lpstr>Psychoanalysis cont…</vt:lpstr>
      <vt:lpstr>Personality Theories: Adler  </vt:lpstr>
      <vt:lpstr>Personality Theories: Erickson</vt:lpstr>
      <vt:lpstr>Erickson’s Stages</vt:lpstr>
      <vt:lpstr>Slide 21</vt:lpstr>
      <vt:lpstr>Learning Theories: Classical Conditioning</vt:lpstr>
      <vt:lpstr>Learning Theories: Operant Conditioning</vt:lpstr>
      <vt:lpstr>Learning Theories: Social Learning</vt:lpstr>
      <vt:lpstr>Social Learning cont…</vt:lpstr>
      <vt:lpstr>Social Learning cont…</vt:lpstr>
      <vt:lpstr>Implications of Social Learning Theory</vt:lpstr>
      <vt:lpstr>Summary</vt:lpstr>
      <vt:lpstr>Further Reading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21</dc:title>
  <dc:creator>Dawn-Elise</dc:creator>
  <cp:lastModifiedBy>Dawn-Elise</cp:lastModifiedBy>
  <cp:revision>13</cp:revision>
  <dcterms:created xsi:type="dcterms:W3CDTF">2009-10-14T16:10:25Z</dcterms:created>
  <dcterms:modified xsi:type="dcterms:W3CDTF">2009-11-18T19:59:51Z</dcterms:modified>
</cp:coreProperties>
</file>