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9" r:id="rId2"/>
  </p:sldMasterIdLst>
  <p:notesMasterIdLst>
    <p:notesMasterId r:id="rId34"/>
  </p:notesMasterIdLst>
  <p:sldIdLst>
    <p:sldId id="268" r:id="rId3"/>
    <p:sldId id="258" r:id="rId4"/>
    <p:sldId id="259" r:id="rId5"/>
    <p:sldId id="260" r:id="rId6"/>
    <p:sldId id="270" r:id="rId7"/>
    <p:sldId id="293" r:id="rId8"/>
    <p:sldId id="280" r:id="rId9"/>
    <p:sldId id="289" r:id="rId10"/>
    <p:sldId id="294" r:id="rId11"/>
    <p:sldId id="287" r:id="rId12"/>
    <p:sldId id="288" r:id="rId13"/>
    <p:sldId id="286" r:id="rId14"/>
    <p:sldId id="269" r:id="rId15"/>
    <p:sldId id="298" r:id="rId16"/>
    <p:sldId id="278" r:id="rId17"/>
    <p:sldId id="279" r:id="rId18"/>
    <p:sldId id="285" r:id="rId19"/>
    <p:sldId id="281" r:id="rId20"/>
    <p:sldId id="284" r:id="rId21"/>
    <p:sldId id="299" r:id="rId22"/>
    <p:sldId id="290" r:id="rId23"/>
    <p:sldId id="291" r:id="rId24"/>
    <p:sldId id="261" r:id="rId25"/>
    <p:sldId id="272" r:id="rId26"/>
    <p:sldId id="273" r:id="rId27"/>
    <p:sldId id="274" r:id="rId28"/>
    <p:sldId id="262" r:id="rId29"/>
    <p:sldId id="296" r:id="rId30"/>
    <p:sldId id="264" r:id="rId31"/>
    <p:sldId id="297" r:id="rId32"/>
    <p:sldId id="295"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66FF33"/>
    <a:srgbClr val="FFFF99"/>
    <a:srgbClr val="3333CC"/>
    <a:srgbClr val="FF0066"/>
    <a:srgbClr val="F85662"/>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88" autoAdjust="0"/>
    <p:restoredTop sz="84886" autoAdjust="0"/>
  </p:normalViewPr>
  <p:slideViewPr>
    <p:cSldViewPr>
      <p:cViewPr>
        <p:scale>
          <a:sx n="72" d="100"/>
          <a:sy n="72" d="100"/>
        </p:scale>
        <p:origin x="-72" y="90"/>
      </p:cViewPr>
      <p:guideLst>
        <p:guide orient="horz" pos="2160"/>
        <p:guide pos="2880"/>
      </p:guideLst>
    </p:cSldViewPr>
  </p:slideViewPr>
  <p:outlineViewPr>
    <p:cViewPr>
      <p:scale>
        <a:sx n="33" d="100"/>
        <a:sy n="33" d="100"/>
      </p:scale>
      <p:origin x="0" y="2129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C7D788E-7463-436B-B499-6AC662EFAB0A}" type="datetimeFigureOut">
              <a:rPr lang="en-US"/>
              <a:pPr>
                <a:defRPr/>
              </a:pPr>
              <a:t>1/30/2012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89E0BF50-70C3-462E-8721-2A9C650A8EE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9681A8-CDD9-48E1-8471-4C350DC57C5B}" type="slidenum">
              <a:rPr lang="en-US"/>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Jones uses a system of behavior modification to identify undesired behavior and steer students in a positive direction.  According to Jones (1979), a teacher must pinpoint the problem behavior, pair that behavior with a positive behavior the teacher would rather see displayed, track the number of times the negative behavior persists, identify the </a:t>
            </a:r>
            <a:r>
              <a:rPr lang="en-US" dirty="0" err="1" smtClean="0"/>
              <a:t>reinforcers</a:t>
            </a:r>
            <a:r>
              <a:rPr lang="en-US" dirty="0" smtClean="0"/>
              <a:t> that are encouraging the behavior to persist, and intervene to change the causes that trigger the behavior or the contingencies that allow the behavior to persist (</a:t>
            </a:r>
            <a:r>
              <a:rPr lang="en-US" i="1" dirty="0" smtClean="0"/>
              <a:t>Positive Classroom Discipline</a:t>
            </a:r>
            <a:r>
              <a:rPr lang="en-US" dirty="0" smtClean="0"/>
              <a:t>). </a:t>
            </a:r>
          </a:p>
          <a:p>
            <a:pPr fontAlgn="auto">
              <a:spcBef>
                <a:spcPts val="0"/>
              </a:spcBef>
              <a:spcAft>
                <a:spcPts val="0"/>
              </a:spcAft>
              <a:defRPr/>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DE0AE6-A72F-4161-9DBE-4ED15CBCEB9C}" type="slidenum">
              <a:rPr lang="en-US"/>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fontAlgn="auto">
              <a:spcBef>
                <a:spcPts val="0"/>
              </a:spcBef>
              <a:spcAft>
                <a:spcPts val="0"/>
              </a:spcAft>
              <a:defRPr/>
            </a:pPr>
            <a:r>
              <a:rPr lang="en-US" dirty="0" smtClean="0"/>
              <a:t>The classroom must be arranged so that the teacher can get to any student in the room in the fewest amount of steps without tripping over desks.  Assigning seats, as well as moving students closer in proximity to the front of the room will discourage disruptive behavior (</a:t>
            </a:r>
            <a:r>
              <a:rPr lang="en-US" dirty="0" err="1" smtClean="0"/>
              <a:t>Tauber</a:t>
            </a:r>
            <a:r>
              <a:rPr lang="en-US" dirty="0" smtClean="0"/>
              <a:t>, 1999).</a:t>
            </a:r>
          </a:p>
          <a:p>
            <a:pPr fontAlgn="auto">
              <a:spcBef>
                <a:spcPts val="0"/>
              </a:spcBef>
              <a:spcAft>
                <a:spcPts val="0"/>
              </a:spcAft>
              <a:defRPr/>
            </a:pPr>
            <a:endParaRPr lang="en-US" dirty="0" smtClean="0"/>
          </a:p>
          <a:p>
            <a:pPr fontAlgn="auto">
              <a:spcBef>
                <a:spcPts val="0"/>
              </a:spcBef>
              <a:spcAft>
                <a:spcPts val="0"/>
              </a:spcAft>
              <a:defRPr/>
            </a:pPr>
            <a:r>
              <a:rPr lang="en-US" dirty="0" smtClean="0"/>
              <a:t>Jones explained that teachers must convey to the students that they “mean business.”  This can be done 99% through nonverbal communication in the way the teacher responds to disruptions emotionally and physically (</a:t>
            </a:r>
            <a:r>
              <a:rPr lang="en-US" dirty="0" err="1" smtClean="0"/>
              <a:t>Tauber</a:t>
            </a:r>
            <a:r>
              <a:rPr lang="en-US" dirty="0" smtClean="0"/>
              <a:t>, 1999, p.94).  Jones emphasized that a teacher’s priority must always be “discipline before instruction,” so that if a disruptive behavior occurs during a lesson, the teacher must terminate instruction to deal with the disciplinary issue as it is happening.</a:t>
            </a:r>
          </a:p>
          <a:p>
            <a:pPr fontAlgn="auto">
              <a:spcBef>
                <a:spcPts val="0"/>
              </a:spcBef>
              <a:spcAft>
                <a:spcPts val="0"/>
              </a:spcAft>
              <a:defRPr/>
            </a:pPr>
            <a:endParaRPr lang="en-US" dirty="0" smtClean="0"/>
          </a:p>
          <a:p>
            <a:pPr fontAlgn="auto">
              <a:spcBef>
                <a:spcPts val="0"/>
              </a:spcBef>
              <a:spcAft>
                <a:spcPts val="0"/>
              </a:spcAft>
              <a:defRPr/>
            </a:pPr>
            <a:r>
              <a:rPr lang="en-US" dirty="0" smtClean="0"/>
              <a:t>Jones uses the “Praise, Prompt, and Leave” approach to give corrective feedback to students who are working hard, but may need some guidance.  Jones explains that teachers must praise what they can about the student’s current work, provide just enough information to point the student in the right direction for the next step, and then walk away to assist other students (</a:t>
            </a:r>
            <a:r>
              <a:rPr lang="en-US" dirty="0" err="1" smtClean="0"/>
              <a:t>Tauber</a:t>
            </a:r>
            <a:r>
              <a:rPr lang="en-US" dirty="0" smtClean="0"/>
              <a:t>, 1999).</a:t>
            </a:r>
            <a:br>
              <a:rPr lang="en-US" dirty="0" smtClean="0"/>
            </a:br>
            <a:endParaRPr lang="en-US" dirty="0" smtClean="0"/>
          </a:p>
          <a:p>
            <a:pPr fontAlgn="auto">
              <a:spcBef>
                <a:spcPts val="0"/>
              </a:spcBef>
              <a:spcAft>
                <a:spcPts val="0"/>
              </a:spcAft>
              <a:defRPr/>
            </a:pPr>
            <a:r>
              <a:rPr lang="en-US" dirty="0" smtClean="0"/>
              <a:t> The third “layer” is responsibility training, in which incentives are offered to students who are willing to cooperate positively with the teacher and fellow classmates. </a:t>
            </a:r>
          </a:p>
          <a:p>
            <a:pPr fontAlgn="auto">
              <a:spcBef>
                <a:spcPts val="0"/>
              </a:spcBef>
              <a:spcAft>
                <a:spcPts val="0"/>
              </a:spcAft>
              <a:defRPr/>
            </a:pPr>
            <a:endParaRPr lang="en-US" dirty="0" smtClean="0"/>
          </a:p>
          <a:p>
            <a:pPr fontAlgn="auto">
              <a:spcBef>
                <a:spcPts val="0"/>
              </a:spcBef>
              <a:spcAft>
                <a:spcPts val="0"/>
              </a:spcAft>
              <a:defRPr/>
            </a:pPr>
            <a:r>
              <a:rPr lang="en-US" dirty="0" smtClean="0"/>
              <a:t>The backup system is a hierarchy of negative consequences ranging from verbal warnings to expulsion from school (</a:t>
            </a:r>
            <a:r>
              <a:rPr lang="en-US" dirty="0" err="1" smtClean="0"/>
              <a:t>Tauber</a:t>
            </a:r>
            <a:r>
              <a:rPr lang="en-US" dirty="0" smtClean="0"/>
              <a:t>, 1999).  Jones explains that good classroom managers won’t have to go beyond small backup responses (verbal warnings, phone calls home) because students will know that they “mean business” when they respond to disturbances in class (</a:t>
            </a:r>
            <a:r>
              <a:rPr lang="en-US" dirty="0" err="1" smtClean="0"/>
              <a:t>Tauber</a:t>
            </a:r>
            <a:r>
              <a:rPr lang="en-US" dirty="0" smtClean="0"/>
              <a:t>, 1999).  Large backup responses require the help of the administration in dealing with disciplinary issues that arose in the classroom. </a:t>
            </a:r>
          </a:p>
          <a:p>
            <a:pPr fontAlgn="auto">
              <a:spcBef>
                <a:spcPts val="0"/>
              </a:spcBef>
              <a:spcAft>
                <a:spcPts val="0"/>
              </a:spcAft>
              <a:defRPr/>
            </a:pPr>
            <a:endParaRPr lang="en-US" dirty="0" smtClean="0"/>
          </a:p>
          <a:p>
            <a:pPr fontAlgn="auto">
              <a:spcBef>
                <a:spcPts val="0"/>
              </a:spcBef>
              <a:spcAft>
                <a:spcPts val="0"/>
              </a:spcAft>
              <a:defRPr/>
            </a:pPr>
            <a:endParaRPr lang="en-US" dirty="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6C8E7E-0023-46A8-BA25-A3A73A08E61C}" type="slidenum">
              <a:rPr lang="en-US"/>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Canter urges teachers to have a discipline plan that clearly outlines the consequences for student behaviors, “having a preconceived, systematic plan permits a teacher to be consistent with behavioral expectations and to apply praises and consequences to all students in a fair and reliable manner” (Malmgren, Trezek &amp; Paul, 2005, p. 36). This plan should be explained to the students at the beginning of the year so they know exactly what to expect as the year continues. It should also be posted in a visible location. Additionally, it is suggested that the plan be shared with the school administration and parents. </a:t>
            </a:r>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37E671-F688-4FA4-8CAF-CFDF64ECA9D6}" type="slidenum">
              <a:rPr lang="en-US"/>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Clearly, no punishment should be “psychologically or physically “ damaging to the students, such as ones that cause humiliation. (Canter, 1989). Moreover, the grade level of the students must be taken into account when determining consequences. </a:t>
            </a:r>
          </a:p>
          <a:p>
            <a:pPr>
              <a:spcBef>
                <a:spcPct val="0"/>
              </a:spcBef>
            </a:pPr>
            <a:endParaRPr lang="en-US" smtClean="0"/>
          </a:p>
          <a:p>
            <a:pPr>
              <a:spcBef>
                <a:spcPct val="0"/>
              </a:spcBef>
            </a:pPr>
            <a:r>
              <a:rPr lang="en-US" smtClean="0"/>
              <a:t>Canter used to suggest writing a student’s name on the chalkboard as a warning. However, some find that practice humiliating. As an alternative, Canter suggests writing a student’s name in the gradebook/behavior log and simply informing the child that his name has been written inside.</a:t>
            </a:r>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A19EF3-87AD-48C4-8182-548872685E56}" type="slidenum">
              <a:rPr lang="en-US"/>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Teachers must keep in mind the following elements of their verbal messages: tone of voice, eye contact, gestures, and use of the student’s name (Tauber,1999, p. 79.)</a:t>
            </a:r>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FF80A-A558-4241-87C7-EA2A779CC8FA}" type="slidenum">
              <a:rPr lang="en-US"/>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After much criticism of his “assertive” approach, Canter and his wife have gone to great lengths to promote the positive elements of assertive discipline.  </a:t>
            </a: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AB1285-0E37-4360-B48E-ACD1AF9E871C}"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There are different types of models. There is the live model, and actual person demonstrating the behavior. There can also be a symbolic model, which can be a person or action portrayed in some other medium, , such as television, videotape, computer programs.</a:t>
            </a:r>
          </a:p>
          <a:p>
            <a:pPr>
              <a:spcBef>
                <a:spcPct val="0"/>
              </a:spcBef>
            </a:pPr>
            <a:endParaRPr lang="en-US" smtClean="0"/>
          </a:p>
          <a:p>
            <a:pPr>
              <a:spcBef>
                <a:spcPct val="0"/>
              </a:spcBef>
            </a:pPr>
            <a:r>
              <a:rPr lang="en-US" smtClean="0"/>
              <a:t>Ormrod, J.E. (1999). Human learning (3rd ed.). Upper Saddle River, NJ: Prentice-Hall.</a:t>
            </a:r>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98F9AE-97E3-48D5-9F1D-1D4ACF4E1942}"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Bandura mentions four conditions that are necessary before an individual can successfully model the behavior of someone else:1. Attention: the person must first pay attention to the model.</a:t>
            </a:r>
          </a:p>
          <a:p>
            <a:pPr>
              <a:spcBef>
                <a:spcPct val="0"/>
              </a:spcBef>
            </a:pPr>
            <a:r>
              <a:rPr lang="en-US" smtClean="0"/>
              <a:t>2. Retention: the observer must be able to remember the behavior that has been observed. One way of increasing this is using the technique of rehearsal.</a:t>
            </a:r>
          </a:p>
          <a:p>
            <a:pPr>
              <a:spcBef>
                <a:spcPct val="0"/>
              </a:spcBef>
            </a:pPr>
            <a:r>
              <a:rPr lang="en-US" smtClean="0"/>
              <a:t>3. Motor reproduction: the third condition is the ability to replicate the behavior that the model has just demonstrated. This means that the observer has to be able to replicate the action, which could be a problem with a learner who is not ready developmentally to replicate the action. For example, little children have difficulty doing complex physical motion.</a:t>
            </a:r>
          </a:p>
          <a:p>
            <a:pPr>
              <a:spcBef>
                <a:spcPct val="0"/>
              </a:spcBef>
            </a:pPr>
            <a:r>
              <a:rPr lang="en-US" smtClean="0"/>
              <a:t>4. Motivation: the final necessary ingredient for modeling to occur is motivation, learners must want to demonstrate what they have learned.</a:t>
            </a:r>
          </a:p>
          <a:p>
            <a:pPr>
              <a:spcBef>
                <a:spcPct val="0"/>
              </a:spcBef>
            </a:pPr>
            <a:endParaRPr lang="en-US" smtClean="0"/>
          </a:p>
          <a:p>
            <a:pPr>
              <a:spcBef>
                <a:spcPct val="0"/>
              </a:spcBef>
            </a:pPr>
            <a:r>
              <a:rPr lang="en-US" smtClean="0"/>
              <a:t> Remember that since these four conditions vary among individuals, different people will reproduce the same behavior differently.</a:t>
            </a:r>
          </a:p>
          <a:p>
            <a:pPr>
              <a:spcBef>
                <a:spcPct val="0"/>
              </a:spcBef>
            </a:pPr>
            <a:endParaRPr lang="en-US" smtClean="0"/>
          </a:p>
          <a:p>
            <a:pPr>
              <a:spcBef>
                <a:spcPct val="0"/>
              </a:spcBef>
            </a:pPr>
            <a:r>
              <a:rPr lang="en-US" smtClean="0"/>
              <a:t>Ormrod, J.E. (1999). Human learning (3rd ed.). Upper Saddle River, NJ: Prentice-Hall.</a:t>
            </a:r>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FC64ED-86A9-4703-B440-59A5DCEB6706}"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Many behaviors can be learned, at least partly, through modeling. Examples that can be cited are, students can watch parents read, students can watch the demonstrations of mathematics problems, or seen someone acting bravely and a fearful situation. Aggression can be learned through models. Much research indicate that children become more aggressive when they observed aggressive or violent models. Moral thinking and moral behavior are influenced by observation and modeling. This includes moral judgments regarding right and wrong which can in part, develop through modeling. </a:t>
            </a:r>
          </a:p>
          <a:p>
            <a:pPr>
              <a:spcBef>
                <a:spcPct val="0"/>
              </a:spcBef>
            </a:pPr>
            <a:endParaRPr lang="en-US" smtClean="0"/>
          </a:p>
          <a:p>
            <a:pPr>
              <a:spcBef>
                <a:spcPct val="0"/>
              </a:spcBef>
            </a:pPr>
            <a:r>
              <a:rPr lang="en-US" smtClean="0"/>
              <a:t>Ormrod, J.E. (1999). Human learning (3rd ed.). Upper Saddle River, NJ: Prentice-Hall.</a:t>
            </a:r>
          </a:p>
          <a:p>
            <a:pPr>
              <a:spcBef>
                <a:spcPct val="0"/>
              </a:spcBef>
            </a:pPr>
            <a:endParaRPr lang="en-US" smtClean="0"/>
          </a:p>
          <a:p>
            <a:pPr>
              <a:spcBef>
                <a:spcPct val="0"/>
              </a:spcBef>
            </a:pPr>
            <a:endParaRPr lang="en-US"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115DE3-AA22-42F1-8856-5BCE410ED797}"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Groupwork is a Constructivist epistemology which encourages students to work together to solve problems, discover new things, or discuss various points of view.</a:t>
            </a:r>
          </a:p>
          <a:p>
            <a:pPr>
              <a:spcBef>
                <a:spcPct val="0"/>
              </a:spcBef>
            </a:pPr>
            <a:endParaRPr lang="en-US" smtClean="0"/>
          </a:p>
          <a:p>
            <a:pPr>
              <a:spcBef>
                <a:spcPct val="0"/>
              </a:spcBef>
            </a:pPr>
            <a:r>
              <a:rPr lang="en-US" smtClean="0"/>
              <a:t>Cooperative learning and collaborative learning is determined by the level of sophistication on the students in the group and who (teacher or student) is more in control of the work being done.</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E13CB2-15D9-418A-A8E2-E8E0FBC9285D}"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According to Kounin’s model, teachers should be able to spot “noncompliance” and provide tasks that are highly structured (Kohn, 2006). </a:t>
            </a:r>
          </a:p>
          <a:p>
            <a:pPr>
              <a:spcBef>
                <a:spcPct val="0"/>
              </a:spcBef>
            </a:pPr>
            <a:endParaRPr lang="en-US" smtClean="0"/>
          </a:p>
          <a:p>
            <a:pPr>
              <a:spcBef>
                <a:spcPct val="0"/>
              </a:spcBef>
            </a:pPr>
            <a:r>
              <a:rPr lang="en-US" smtClean="0"/>
              <a:t>Withitness, also described as “having eyes in the back of your head,” demonstrates to students that teachers know what is going on at all times and can intervene “promptly and accurately when inappropriate behavior threatens to become disruptive” (Keane, 1984; Marzano, 2007, p. 137).</a:t>
            </a:r>
          </a:p>
          <a:p>
            <a:pPr>
              <a:spcBef>
                <a:spcPct val="0"/>
              </a:spcBef>
            </a:pPr>
            <a:endParaRPr lang="en-US" smtClean="0"/>
          </a:p>
          <a:p>
            <a:pPr>
              <a:spcBef>
                <a:spcPct val="0"/>
              </a:spcBef>
            </a:pPr>
            <a:r>
              <a:rPr lang="en-US" smtClean="0"/>
              <a:t>Withitness can be broken down into four recommendations: occupy the entire room, notice potential problems apparent in the classroom already, use a series of graduated actions to deal with disruptive behavior, and forecast problems (predict which students may be likely to become disruptive) (Marzano, Gaddy &amp; Foseid, 2005). </a:t>
            </a:r>
          </a:p>
          <a:p>
            <a:pPr>
              <a:spcBef>
                <a:spcPct val="0"/>
              </a:spcBef>
            </a:pPr>
            <a:endParaRPr lang="en-US" smtClean="0"/>
          </a:p>
          <a:p>
            <a:pPr>
              <a:spcBef>
                <a:spcPct val="0"/>
              </a:spcBef>
            </a:pPr>
            <a:r>
              <a:rPr lang="en-US" smtClean="0"/>
              <a:t>According to Kounin, teachers must avoid what are known as “timing errors” (failing to notice and intervene until an incident has already become disruptive) and “target errors” (mistakes in identifying the students responsible for the problem) (as cited in Marzano, 2007, p. 137).</a:t>
            </a:r>
          </a:p>
          <a:p>
            <a:pPr>
              <a:spcBef>
                <a:spcPct val="0"/>
              </a:spcBef>
            </a:pPr>
            <a:endParaRPr lang="en-US" smtClean="0"/>
          </a:p>
          <a:p>
            <a:pPr>
              <a:spcBef>
                <a:spcPct val="0"/>
              </a:spcBef>
            </a:pPr>
            <a:r>
              <a:rPr lang="en-US" smtClean="0"/>
              <a:t>“Overlapping” occurs when a teacher must attend to more than one disruption in the classroom at a time.</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420A785-5249-4583-9FD6-05B6BB55A226}" type="slidenum">
              <a:rPr lang="en-US"/>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“Knowledge is constructed, discovered, and transformed by students. Faculty create the conditions within which students can construct meaning from the material studied by processing it through existing cognitive structures and then retaining it in long-term memory where it remains open to further processing and possible reconstruction. Second, students actively construct their own knowledge. Learning is conceived of as something a learner does, not something that is done to the learner.” – Ted Panitz</a:t>
            </a:r>
          </a:p>
          <a:p>
            <a:pPr>
              <a:spcBef>
                <a:spcPct val="0"/>
              </a:spcBef>
            </a:pPr>
            <a:endParaRPr lang="en-US" smtClean="0"/>
          </a:p>
          <a:p>
            <a:pPr>
              <a:spcBef>
                <a:spcPct val="0"/>
              </a:spcBef>
            </a:pPr>
            <a:r>
              <a:rPr lang="en-US" smtClean="0"/>
              <a:t>The cooperative model is very much “teacher-centered,” as the teacher is the one who sets the parameters of the activity, provides material, asks questions, and assigns the work.  The teacher remains in control of the cooperative activities and monitors the progress of each group.</a:t>
            </a:r>
          </a:p>
          <a:p>
            <a:pPr>
              <a:spcBef>
                <a:spcPct val="0"/>
              </a:spcBef>
            </a:pPr>
            <a:endParaRPr lang="en-US" smtClean="0"/>
          </a:p>
          <a:p>
            <a:pPr>
              <a:spcBef>
                <a:spcPct val="0"/>
              </a:spcBef>
            </a:pPr>
            <a:r>
              <a:rPr lang="en-US" smtClean="0"/>
              <a:t>Cooperative learning is defined by a set of processes which help people interact together in order to accomplish a specific goal or develop an end product which is usually content specific. It is more directive than a collaborative system of governance and closely controlled by the teacher. While there are many mechanisms for group analysis and introspection the fundamental approach is teacher centered whereas collaborative learning is more student centered (Panitz).</a:t>
            </a:r>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5C9BF1-6B06-47CE-853B-862BFBFEDB47}"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20000"/>
          </a:bodyPr>
          <a:lstStyle/>
          <a:p>
            <a:pPr fontAlgn="auto">
              <a:spcBef>
                <a:spcPts val="0"/>
              </a:spcBef>
              <a:spcAft>
                <a:spcPts val="0"/>
              </a:spcAft>
              <a:defRPr/>
            </a:pPr>
            <a:r>
              <a:rPr lang="en-US" dirty="0" smtClean="0"/>
              <a:t>Collaborative learning is not just an activity, it is a philosophy of interaction.  Students who are members of the group must be held accountable for their work and must be able to interact and communicate well to convey ideas, delegate work, and fulfill all aspects of the assignment.</a:t>
            </a:r>
          </a:p>
          <a:p>
            <a:pPr fontAlgn="auto">
              <a:spcBef>
                <a:spcPts val="0"/>
              </a:spcBef>
              <a:spcAft>
                <a:spcPts val="0"/>
              </a:spcAft>
              <a:defRPr/>
            </a:pPr>
            <a:endParaRPr lang="en-US" dirty="0" smtClean="0"/>
          </a:p>
          <a:p>
            <a:pPr fontAlgn="auto">
              <a:spcBef>
                <a:spcPts val="0"/>
              </a:spcBef>
              <a:spcAft>
                <a:spcPts val="0"/>
              </a:spcAft>
              <a:defRPr/>
            </a:pPr>
            <a:r>
              <a:rPr lang="en-US" dirty="0" smtClean="0"/>
              <a:t>The teacher acts as a facilitator and provides feedback, but the students are ultimately in charge of the process and how the project is completed.</a:t>
            </a:r>
            <a:br>
              <a:rPr lang="en-US" dirty="0" smtClean="0"/>
            </a:br>
            <a:r>
              <a:rPr lang="en-US" dirty="0" smtClean="0"/>
              <a:t/>
            </a:r>
            <a:br>
              <a:rPr lang="en-US" dirty="0" smtClean="0"/>
            </a:br>
            <a:r>
              <a:rPr lang="en-US" dirty="0" smtClean="0"/>
              <a:t>“In the collaborative model groups would assume almost total responsibility for answering the question. The students determine if they had enough information to answer the question. If not they identify other sources, such as journals, books, videos, the internet, to name a few. The work of obtaining the extra source material would be distributed among the group members by the group members. The group would decide how many reasons they could identify. The collaborative teacher would not specify a number, but would assess the progress of each group and provide suggestions about each group’s approach and the data generated. It might also occur to the students to list the reasons in order of priority. The teacher would be available for consultations and would facilitate the process by asking for frequent progress reports from the groups, facilitate group discussions about group dynamics, help with conflict resolution, etc. The final product is determined by each group, after consultation with the teacher. The means of assessment of the group’s performance would also be negotiated by each group with the teacher. Some groups might decide to analyze the UN, as the cooperative group was directed to do, or they might try to come up with a completely new organization. They might go back through history to determine how other periods of peace were created. The process is very open ended while it maintains a focus on the overall goal. The students develop a very strong ownership for the process and respond very positively to the fact that they are given almost complete responsibility to deal with the problem posed to them and they have significant  input into their assessment” (</a:t>
            </a:r>
            <a:r>
              <a:rPr lang="en-US" dirty="0" err="1" smtClean="0"/>
              <a:t>Panitz</a:t>
            </a:r>
            <a:r>
              <a:rPr lang="en-US" dirty="0" smtClean="0"/>
              <a:t>).</a:t>
            </a:r>
          </a:p>
          <a:p>
            <a:pPr fontAlgn="auto">
              <a:spcBef>
                <a:spcPts val="0"/>
              </a:spcBef>
              <a:spcAft>
                <a:spcPts val="0"/>
              </a:spcAft>
              <a:defRPr/>
            </a:pPr>
            <a:endParaRPr lang="en-US" dirty="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D18282-D890-41B4-B7C9-2FDA7091798A}" type="slidenum">
              <a:rPr lang="en-US"/>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2E2830-F80B-4B36-A5BA-4058107581B1}" type="slidenum">
              <a:rPr lang="en-US"/>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r>
              <a:rPr lang="en-US" sz="3200" dirty="0" smtClean="0">
                <a:solidFill>
                  <a:srgbClr val="000000"/>
                </a:solidFill>
                <a:latin typeface="Arial" pitchFamily="82" charset="0"/>
              </a:rPr>
              <a:t>Classroom Management tips - </a:t>
            </a:r>
            <a:r>
              <a:rPr lang="en-US" sz="3200" dirty="0" err="1" smtClean="0">
                <a:solidFill>
                  <a:srgbClr val="000000"/>
                </a:solidFill>
                <a:latin typeface="Arial" pitchFamily="82" charset="0"/>
              </a:rPr>
              <a:t>adprima</a:t>
            </a:r>
            <a:endParaRPr lang="en-US" sz="3200" dirty="0" smtClean="0">
              <a:solidFill>
                <a:srgbClr val="000000"/>
              </a:solidFill>
              <a:latin typeface="Arial" pitchFamily="82" charset="0"/>
            </a:endParaRPr>
          </a:p>
          <a:p>
            <a:pPr fontAlgn="auto">
              <a:spcBef>
                <a:spcPts val="0"/>
              </a:spcBef>
              <a:spcAft>
                <a:spcPts val="0"/>
              </a:spcAft>
              <a:defRPr/>
            </a:pPr>
            <a:r>
              <a:rPr lang="en-US" sz="3200" dirty="0" smtClean="0">
                <a:solidFill>
                  <a:srgbClr val="000000"/>
                </a:solidFill>
                <a:latin typeface="Arial" pitchFamily="82" charset="0"/>
              </a:rPr>
              <a:t>Discipline by Design</a:t>
            </a:r>
          </a:p>
          <a:p>
            <a:pPr fontAlgn="auto">
              <a:spcBef>
                <a:spcPts val="0"/>
              </a:spcBef>
              <a:spcAft>
                <a:spcPts val="0"/>
              </a:spcAft>
              <a:defRPr/>
            </a:pPr>
            <a:r>
              <a:rPr lang="en-US" sz="3200" dirty="0" smtClean="0">
                <a:solidFill>
                  <a:srgbClr val="000000"/>
                </a:solidFill>
                <a:latin typeface="Arial" pitchFamily="82" charset="0"/>
              </a:rPr>
              <a:t>First Grade Teacher's Blog</a:t>
            </a:r>
          </a:p>
          <a:p>
            <a:pPr fontAlgn="auto">
              <a:spcBef>
                <a:spcPts val="0"/>
              </a:spcBef>
              <a:spcAft>
                <a:spcPts val="0"/>
              </a:spcAft>
              <a:defRPr/>
            </a:pPr>
            <a:r>
              <a:rPr lang="en-US" sz="3200" dirty="0" smtClean="0">
                <a:solidFill>
                  <a:srgbClr val="000000"/>
                </a:solidFill>
                <a:latin typeface="Arial" pitchFamily="82" charset="0"/>
              </a:rPr>
              <a:t>"Great Teachers" video</a:t>
            </a:r>
          </a:p>
          <a:p>
            <a:pPr fontAlgn="auto">
              <a:spcBef>
                <a:spcPts val="0"/>
              </a:spcBef>
              <a:spcAft>
                <a:spcPts val="0"/>
              </a:spcAft>
              <a:defRPr/>
            </a:pPr>
            <a:r>
              <a:rPr lang="en-US" sz="3200" dirty="0" smtClean="0">
                <a:solidFill>
                  <a:srgbClr val="000000"/>
                </a:solidFill>
                <a:latin typeface="Arial" pitchFamily="82" charset="0"/>
              </a:rPr>
              <a:t>"Teacher's Guide to Classroom Management"</a:t>
            </a:r>
          </a:p>
          <a:p>
            <a:pPr lvl="1" fontAlgn="auto">
              <a:spcBef>
                <a:spcPts val="0"/>
              </a:spcBef>
              <a:spcAft>
                <a:spcPts val="0"/>
              </a:spcAft>
              <a:defRPr/>
            </a:pPr>
            <a:r>
              <a:rPr lang="en-US" sz="2400" dirty="0" smtClean="0">
                <a:solidFill>
                  <a:srgbClr val="000000"/>
                </a:solidFill>
                <a:latin typeface="Arial" pitchFamily="82" charset="0"/>
              </a:rPr>
              <a:t>"Archive of Resources"</a:t>
            </a:r>
          </a:p>
          <a:p>
            <a:pPr fontAlgn="auto">
              <a:spcBef>
                <a:spcPts val="0"/>
              </a:spcBef>
              <a:spcAft>
                <a:spcPts val="0"/>
              </a:spcAft>
              <a:defRPr/>
            </a:pPr>
            <a:r>
              <a:rPr lang="en-US" sz="3200" dirty="0" smtClean="0">
                <a:solidFill>
                  <a:srgbClr val="000000"/>
                </a:solidFill>
                <a:latin typeface="Arial" pitchFamily="82" charset="0"/>
              </a:rPr>
              <a:t>"Following Rules vs. Choosing Wisely" video</a:t>
            </a:r>
          </a:p>
          <a:p>
            <a:pPr fontAlgn="auto">
              <a:spcBef>
                <a:spcPts val="0"/>
              </a:spcBef>
              <a:spcAft>
                <a:spcPts val="0"/>
              </a:spcAft>
              <a:defRPr/>
            </a:pPr>
            <a:r>
              <a:rPr lang="en-US" sz="3200" dirty="0" smtClean="0">
                <a:solidFill>
                  <a:srgbClr val="000000"/>
                </a:solidFill>
                <a:latin typeface="Arial" pitchFamily="82" charset="0"/>
              </a:rPr>
              <a:t>"Grouping Students Effectively"</a:t>
            </a:r>
          </a:p>
          <a:p>
            <a:pPr fontAlgn="auto">
              <a:spcBef>
                <a:spcPts val="0"/>
              </a:spcBef>
              <a:spcAft>
                <a:spcPts val="0"/>
              </a:spcAft>
              <a:defRPr/>
            </a:pPr>
            <a:endParaRPr lang="en-US" dirty="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A7F0FC-4145-4B29-BFA2-94D2921E706D}" type="slidenum">
              <a:rPr lang="en-US"/>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fontAlgn="auto">
              <a:spcBef>
                <a:spcPts val="0"/>
              </a:spcBef>
              <a:spcAft>
                <a:spcPts val="0"/>
              </a:spcAft>
              <a:defRPr/>
            </a:pPr>
            <a:r>
              <a:rPr lang="en-US" dirty="0" smtClean="0"/>
              <a:t>The successful teacher will deliver lessons with:</a:t>
            </a:r>
          </a:p>
          <a:p>
            <a:pPr fontAlgn="auto">
              <a:spcBef>
                <a:spcPts val="0"/>
              </a:spcBef>
              <a:spcAft>
                <a:spcPts val="0"/>
              </a:spcAft>
              <a:defRPr/>
            </a:pPr>
            <a:r>
              <a:rPr lang="en-US" dirty="0" smtClean="0"/>
              <a:t>Pace: keeping the class and the learning moving forwards.</a:t>
            </a:r>
          </a:p>
          <a:p>
            <a:pPr fontAlgn="auto">
              <a:spcBef>
                <a:spcPts val="0"/>
              </a:spcBef>
              <a:spcAft>
                <a:spcPts val="0"/>
              </a:spcAft>
              <a:defRPr/>
            </a:pPr>
            <a:r>
              <a:rPr lang="en-US" dirty="0" smtClean="0"/>
              <a:t>Clarity: knowing where the lesson is going.</a:t>
            </a:r>
          </a:p>
          <a:p>
            <a:pPr fontAlgn="auto">
              <a:spcBef>
                <a:spcPts val="0"/>
              </a:spcBef>
              <a:spcAft>
                <a:spcPts val="0"/>
              </a:spcAft>
              <a:defRPr/>
            </a:pPr>
            <a:r>
              <a:rPr lang="en-US" dirty="0" smtClean="0"/>
              <a:t>Energy and enthusiasm: giving the feeling that the teacher enjoys what they are doing.</a:t>
            </a:r>
          </a:p>
          <a:p>
            <a:pPr fontAlgn="auto">
              <a:spcBef>
                <a:spcPts val="0"/>
              </a:spcBef>
              <a:spcAft>
                <a:spcPts val="0"/>
              </a:spcAft>
              <a:defRPr/>
            </a:pPr>
            <a:r>
              <a:rPr lang="en-US" dirty="0" smtClean="0"/>
              <a:t>Positive attitude: making use of positive language and engendering good feelings in the students.</a:t>
            </a:r>
          </a:p>
          <a:p>
            <a:pPr fontAlgn="auto">
              <a:spcBef>
                <a:spcPts val="0"/>
              </a:spcBef>
              <a:spcAft>
                <a:spcPts val="0"/>
              </a:spcAft>
              <a:defRPr/>
            </a:pPr>
            <a:r>
              <a:rPr lang="en-US" dirty="0" smtClean="0"/>
              <a:t>High expectations: that the students will want to do their very best.</a:t>
            </a:r>
          </a:p>
          <a:p>
            <a:pPr fontAlgn="auto">
              <a:spcBef>
                <a:spcPts val="0"/>
              </a:spcBef>
              <a:spcAft>
                <a:spcPts val="0"/>
              </a:spcAft>
              <a:defRPr/>
            </a:pPr>
            <a:r>
              <a:rPr lang="en-US" dirty="0" smtClean="0"/>
              <a:t>Imagination: that learning can be original, interesting and creative.</a:t>
            </a:r>
          </a:p>
          <a:p>
            <a:pPr fontAlgn="auto">
              <a:spcBef>
                <a:spcPts val="0"/>
              </a:spcBef>
              <a:spcAft>
                <a:spcPts val="0"/>
              </a:spcAft>
              <a:defRPr/>
            </a:pPr>
            <a:endParaRPr lang="en-US" dirty="0" smtClean="0"/>
          </a:p>
          <a:p>
            <a:pPr fontAlgn="auto">
              <a:spcBef>
                <a:spcPts val="0"/>
              </a:spcBef>
              <a:spcAft>
                <a:spcPts val="0"/>
              </a:spcAft>
              <a:defRPr/>
            </a:pPr>
            <a:r>
              <a:rPr lang="en-US" dirty="0" smtClean="0"/>
              <a:t>The successful teacher will make lessons appealing:</a:t>
            </a:r>
          </a:p>
          <a:p>
            <a:pPr fontAlgn="auto">
              <a:spcBef>
                <a:spcPts val="0"/>
              </a:spcBef>
              <a:spcAft>
                <a:spcPts val="0"/>
              </a:spcAft>
              <a:defRPr/>
            </a:pPr>
            <a:r>
              <a:rPr lang="en-US" dirty="0" smtClean="0"/>
              <a:t>Use props: Seeing something in the classroom that is not normally there will capture your students' attention, and get their imaginations working. These props help ‘key’ the students into the work.</a:t>
            </a:r>
          </a:p>
          <a:p>
            <a:pPr fontAlgn="auto">
              <a:spcBef>
                <a:spcPts val="0"/>
              </a:spcBef>
              <a:spcAft>
                <a:spcPts val="0"/>
              </a:spcAft>
              <a:defRPr/>
            </a:pPr>
            <a:r>
              <a:rPr lang="en-US" dirty="0" smtClean="0"/>
              <a:t>Personalize the teaching: Find ways to make the content of the work relevant to your students' lives, for instance basing a topic around a current classroom craze.</a:t>
            </a:r>
          </a:p>
          <a:p>
            <a:pPr fontAlgn="auto">
              <a:spcBef>
                <a:spcPts val="0"/>
              </a:spcBef>
              <a:spcAft>
                <a:spcPts val="0"/>
              </a:spcAft>
              <a:defRPr/>
            </a:pPr>
            <a:r>
              <a:rPr lang="en-US" dirty="0" smtClean="0"/>
              <a:t>Be inventive and imaginative: See the planning process as a chance to experiment. Not every experiment will work, but you will often find that you are far more successful in engaging your students when you do harness your own imaginative powers.</a:t>
            </a:r>
          </a:p>
          <a:p>
            <a:pPr fontAlgn="auto">
              <a:spcBef>
                <a:spcPts val="0"/>
              </a:spcBef>
              <a:spcAft>
                <a:spcPts val="0"/>
              </a:spcAft>
              <a:defRPr/>
            </a:pPr>
            <a:r>
              <a:rPr lang="en-US" dirty="0" smtClean="0"/>
              <a:t>Make the learning active: Find ways of actually ‘doing’ the concept that you are trying to teach. For example, you might get your students to act out different verbs.</a:t>
            </a:r>
          </a:p>
          <a:p>
            <a:pPr fontAlgn="auto">
              <a:spcBef>
                <a:spcPts val="0"/>
              </a:spcBef>
              <a:spcAft>
                <a:spcPts val="0"/>
              </a:spcAft>
              <a:defRPr/>
            </a:pPr>
            <a:r>
              <a:rPr lang="en-US" dirty="0" smtClean="0"/>
              <a:t>Use all the senses: We tend to make most use of sight and hearing in the classroom. Try to get your students using smell, taste and touch as well, for instance by using a blindfold and feeling different objects.</a:t>
            </a: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F634C8-89E6-4954-82D7-C4A52B7B3776}" type="slidenum">
              <a:rPr lang="en-US"/>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“ripple effect” occurs when the teacher corrects a misbehavior in one student, and this positively influences the behavior of nearby students. </a:t>
            </a:r>
          </a:p>
          <a:p>
            <a:pPr fontAlgn="auto">
              <a:spcBef>
                <a:spcPts val="0"/>
              </a:spcBef>
              <a:spcAft>
                <a:spcPts val="0"/>
              </a:spcAft>
              <a:defRPr/>
            </a:pPr>
            <a:endParaRPr lang="en-US" dirty="0" smtClean="0"/>
          </a:p>
          <a:p>
            <a:pPr fontAlgn="auto">
              <a:spcBef>
                <a:spcPts val="0"/>
              </a:spcBef>
              <a:spcAft>
                <a:spcPts val="0"/>
              </a:spcAft>
              <a:defRPr/>
            </a:pPr>
            <a:r>
              <a:rPr lang="en-US" dirty="0" smtClean="0"/>
              <a:t>Smoothness and momentum refers to how well a teacher can run classroom activities without abandoning particular activities or making messy transitions.</a:t>
            </a:r>
          </a:p>
          <a:p>
            <a:pPr fontAlgn="auto">
              <a:spcBef>
                <a:spcPts val="0"/>
              </a:spcBef>
              <a:spcAft>
                <a:spcPts val="0"/>
              </a:spcAft>
              <a:defRPr/>
            </a:pPr>
            <a:endParaRPr lang="en-US" dirty="0" smtClean="0"/>
          </a:p>
          <a:p>
            <a:pPr marL="171450" indent="-171450" fontAlgn="auto">
              <a:spcBef>
                <a:spcPts val="0"/>
              </a:spcBef>
              <a:spcAft>
                <a:spcPts val="0"/>
              </a:spcAft>
              <a:buFont typeface="Arial" pitchFamily="34" charset="0"/>
              <a:buChar char="•"/>
              <a:defRPr/>
            </a:pPr>
            <a:r>
              <a:rPr lang="en-US" dirty="0" err="1" smtClean="0"/>
              <a:t>Overdwelling</a:t>
            </a:r>
            <a:r>
              <a:rPr lang="en-US" dirty="0" smtClean="0"/>
              <a:t> occurs when a teacher spends too much time nagging about a misbehavior that has already been corrected.</a:t>
            </a:r>
          </a:p>
          <a:p>
            <a:pPr marL="171450" indent="-171450" fontAlgn="auto">
              <a:spcBef>
                <a:spcPts val="0"/>
              </a:spcBef>
              <a:spcAft>
                <a:spcPts val="0"/>
              </a:spcAft>
              <a:buFont typeface="Arial" pitchFamily="34" charset="0"/>
              <a:buChar char="•"/>
              <a:defRPr/>
            </a:pPr>
            <a:r>
              <a:rPr lang="en-US" dirty="0" smtClean="0"/>
              <a:t>Overelaborating occurs when a teacher spends too much time explaining a task or topic.</a:t>
            </a:r>
          </a:p>
          <a:p>
            <a:pPr marL="171450" indent="-171450" fontAlgn="auto">
              <a:spcBef>
                <a:spcPts val="0"/>
              </a:spcBef>
              <a:spcAft>
                <a:spcPts val="0"/>
              </a:spcAft>
              <a:buFont typeface="Arial" pitchFamily="34" charset="0"/>
              <a:buChar char="•"/>
              <a:defRPr/>
            </a:pPr>
            <a:r>
              <a:rPr lang="en-US" dirty="0" smtClean="0"/>
              <a:t>Fragmentation occurs when the teacher ineffectively splits up the task into </a:t>
            </a:r>
            <a:r>
              <a:rPr lang="en-US" dirty="0" err="1" smtClean="0"/>
              <a:t>groupwork</a:t>
            </a:r>
            <a:r>
              <a:rPr lang="en-US" dirty="0" smtClean="0"/>
              <a:t> or individual work when it could have easily been completed by the whole class.</a:t>
            </a:r>
          </a:p>
          <a:p>
            <a:pPr fontAlgn="auto">
              <a:spcBef>
                <a:spcPts val="0"/>
              </a:spcBef>
              <a:spcAft>
                <a:spcPts val="0"/>
              </a:spcAft>
              <a:buFont typeface="Arial" pitchFamily="34" charset="0"/>
              <a:buNone/>
              <a:defRPr/>
            </a:pPr>
            <a:endParaRPr lang="en-US" dirty="0" smtClean="0"/>
          </a:p>
          <a:p>
            <a:pPr fontAlgn="auto">
              <a:spcBef>
                <a:spcPts val="0"/>
              </a:spcBef>
              <a:spcAft>
                <a:spcPts val="0"/>
              </a:spcAft>
              <a:buFont typeface="Arial" pitchFamily="34" charset="0"/>
              <a:buNone/>
              <a:defRPr/>
            </a:pPr>
            <a:r>
              <a:rPr lang="en-US" dirty="0" err="1" smtClean="0"/>
              <a:t>Kounin</a:t>
            </a:r>
            <a:r>
              <a:rPr lang="en-US" dirty="0" smtClean="0"/>
              <a:t> explains that in order to maintain group focus, teachers must keep students on their toes when asking questions and hold students accountable for the work they complete.  Teachers must indicate to the students that they know what the students are doing and what still needs to be completed.</a:t>
            </a:r>
          </a:p>
          <a:p>
            <a:pPr marL="171450" indent="-171450" fontAlgn="auto">
              <a:spcBef>
                <a:spcPts val="0"/>
              </a:spcBef>
              <a:spcAft>
                <a:spcPts val="0"/>
              </a:spcAft>
              <a:buFont typeface="Arial" pitchFamily="34" charset="0"/>
              <a:buChar char="•"/>
              <a:defRPr/>
            </a:pPr>
            <a:endParaRPr lang="en-US" dirty="0" smtClean="0"/>
          </a:p>
          <a:p>
            <a:pPr fontAlgn="auto">
              <a:spcBef>
                <a:spcPts val="0"/>
              </a:spcBef>
              <a:spcAft>
                <a:spcPts val="0"/>
              </a:spcAft>
              <a:defRPr/>
            </a:pPr>
            <a:endParaRPr lang="en-US" dirty="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B2899D-F251-45DB-8A79-BE0E64D7DF69}" type="slidenum">
              <a:rPr lang="en-US"/>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order to determine which type of behavior the student is exhibiting, it is important for the teacher to understand the feelings he or she is personally experiencing as a result of the behavior. First, if the teacher is annoyed and bothered, the student is probably seeking attention. If the teacher is angry, the student is most likely vying for power with him or her. If the teacher is hurt, the child is usually seeking revenge. Lastly, if the teacher is sad, the child is probably exhibiting helplessness. </a:t>
            </a:r>
          </a:p>
          <a:p>
            <a:pPr>
              <a:spcBef>
                <a:spcPct val="0"/>
              </a:spcBef>
            </a:pPr>
            <a:endParaRPr lang="en-US" smtClean="0"/>
          </a:p>
          <a:p>
            <a:pPr>
              <a:spcBef>
                <a:spcPct val="0"/>
              </a:spcBef>
            </a:pPr>
            <a:r>
              <a:rPr lang="en-US" smtClean="0"/>
              <a:t>On page 111, of Tauber’s book (Classroom Management: Sound Theory and Effective Practice), he lists each type of classroom behavior (attention, power, revenge and withdrawal) and lists attacking and defending behaviors for each one. See Table 6.1</a:t>
            </a:r>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F4AAD5-35B4-4765-8959-26794D1AE7DB}" type="slidenum">
              <a:rPr lang="en-US"/>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page 115, of Tauber’s book (Classroom Management: Sound Theory and Effective Practice), there is an unabridged version of this chart. See Table 6.2: Alternative teacher responses.</a:t>
            </a:r>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1CB77C-4193-4DB9-8927-7B316E7CA77C}" type="slidenum">
              <a:rPr lang="en-US"/>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Teachers often respond to misbehavior by reminding students of correct behavior, fighting back, retaliating, or giving up: all methods that only make matters worse (Tauber, 1999).  Instead, the next step is to have the student recognize the motivation for the behavior. Once the teacher is confident that the behavior is one of the four types, Dreikurs suggests the teacher confront the student to try and gauge if the student recognizes the motive. Keep in mind that the “recognition reflex” may not be immediate as the student often needs to dwell on the question before acknowledging its validity (Tauber, 1999, p. 114).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098BFA-8C25-4CF9-AD61-7A838B14B585}" type="slidenum">
              <a:rPr lang="en-US"/>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Criticism of this approach: Kohn (2006) argues that the line can often be thin between logical and contrived consequences, with only the tone of voice distinguishing one from the other. Furthermore, Kohn contends that children do not seek a logical relationship between their misbehavior and the punishment; they simply dislike any punishment inflicted on them (2006). </a:t>
            </a:r>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8435F7-C2C7-4566-A3AF-4C98CE58783C}" type="slidenum">
              <a:rPr lang="en-US"/>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On page 123, of Tauber’s book (Classroom Management: Sound Theory and Effective Practice), there is a chart comparing praise to encouragement. See Table 6.4: Praise versus encouragement.</a:t>
            </a:r>
          </a:p>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98879C-EF42-497B-AAB3-1D89B1E3AF4F}" type="slidenum">
              <a:rPr lang="en-US"/>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BROKEN RECORD TECHNIQUE: Do not repeat the request more than 3 times. After 3 times, the student has</a:t>
            </a:r>
            <a:r>
              <a:rPr lang="en-US" i="1" smtClean="0"/>
              <a:t> chosen </a:t>
            </a:r>
            <a:r>
              <a:rPr lang="en-US" smtClean="0"/>
              <a:t>the consequence.</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5B5B7A-F8D8-4EDD-AECE-5B403032E277}" type="slidenum">
              <a:rPr lang="en-US"/>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5" name="Group 15"/>
          <p:cNvGrpSpPr>
            <a:grpSpLocks/>
          </p:cNvGrpSpPr>
          <p:nvPr/>
        </p:nvGrpSpPr>
        <p:grpSpPr bwMode="auto">
          <a:xfrm rot="-1066324">
            <a:off x="617538" y="3922713"/>
            <a:ext cx="2509837" cy="2527300"/>
            <a:chOff x="494947" y="417279"/>
            <a:chExt cx="2417578" cy="2421351"/>
          </a:xfrm>
        </p:grpSpPr>
        <p:sp>
          <p:nvSpPr>
            <p:cNvPr id="6"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10"/>
            <p:cNvSpPr/>
            <p:nvPr/>
          </p:nvSpPr>
          <p:spPr>
            <a:xfrm>
              <a:off x="590646" y="417140"/>
              <a:ext cx="2321242" cy="2320968"/>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8" name="Picture 13" descr="stickie-shadow.png"/>
            <p:cNvPicPr>
              <a:picLocks noChangeAspect="1"/>
            </p:cNvPicPr>
            <p:nvPr/>
          </p:nvPicPr>
          <p:blipFill>
            <a:blip r:embed="rId3"/>
            <a:srcRect/>
            <a:stretch>
              <a:fillRect/>
            </a:stretch>
          </p:blipFill>
          <p:spPr bwMode="auto">
            <a:xfrm>
              <a:off x="614456" y="436040"/>
              <a:ext cx="404704" cy="461174"/>
            </a:xfrm>
            <a:prstGeom prst="rect">
              <a:avLst/>
            </a:prstGeom>
            <a:noFill/>
            <a:ln w="9525">
              <a:noFill/>
              <a:miter lim="800000"/>
              <a:headEnd/>
              <a:tailEnd/>
            </a:ln>
          </p:spPr>
        </p:pic>
        <p:pic>
          <p:nvPicPr>
            <p:cNvPr id="9" name="Picture 14" descr="stickie-shadow.png"/>
            <p:cNvPicPr>
              <a:picLocks noChangeAspect="1"/>
            </p:cNvPicPr>
            <p:nvPr/>
          </p:nvPicPr>
          <p:blipFill>
            <a:blip r:embed="rId3"/>
            <a:srcRect/>
            <a:stretch>
              <a:fillRect/>
            </a:stretch>
          </p:blipFill>
          <p:spPr bwMode="auto">
            <a:xfrm rot="-5400000">
              <a:off x="637932" y="2282410"/>
              <a:ext cx="404704" cy="461174"/>
            </a:xfrm>
            <a:prstGeom prst="rect">
              <a:avLst/>
            </a:prstGeom>
            <a:noFill/>
            <a:ln w="9525">
              <a:noFill/>
              <a:miter lim="800000"/>
              <a:headEnd/>
              <a:tailEnd/>
            </a:ln>
          </p:spPr>
        </p:pic>
      </p:grpSp>
      <p:pic>
        <p:nvPicPr>
          <p:cNvPr id="10" name="Picture 7" descr="TitleCard.png"/>
          <p:cNvPicPr>
            <a:picLocks noChangeAspect="1"/>
          </p:cNvPicPr>
          <p:nvPr/>
        </p:nvPicPr>
        <p:blipFill>
          <a:blip r:embed="rId4"/>
          <a:srcRect/>
          <a:stretch>
            <a:fillRect/>
          </a:stretch>
        </p:blipFill>
        <p:spPr bwMode="auto">
          <a:xfrm rot="343346">
            <a:off x="2855913" y="2587625"/>
            <a:ext cx="5773737" cy="3851275"/>
          </a:xfrm>
          <a:prstGeom prst="rect">
            <a:avLst/>
          </a:prstGeom>
          <a:noFill/>
          <a:ln w="9525">
            <a:noFill/>
            <a:miter lim="800000"/>
            <a:headEnd/>
            <a:tailEnd/>
          </a:ln>
        </p:spPr>
      </p:pic>
      <p:pic>
        <p:nvPicPr>
          <p:cNvPr id="11"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Date Placeholder 3"/>
          <p:cNvSpPr>
            <a:spLocks noGrp="1"/>
          </p:cNvSpPr>
          <p:nvPr>
            <p:ph type="dt" sz="half" idx="10"/>
          </p:nvPr>
        </p:nvSpPr>
        <p:spPr>
          <a:xfrm rot="20520000">
            <a:off x="963613" y="5060950"/>
            <a:ext cx="1968500" cy="534988"/>
          </a:xfrm>
        </p:spPr>
        <p:txBody>
          <a:bodyPr anchor="t"/>
          <a:lstStyle>
            <a:lvl1pPr algn="ctr" fontAlgn="base">
              <a:spcBef>
                <a:spcPct val="0"/>
              </a:spcBef>
              <a:spcAft>
                <a:spcPct val="0"/>
              </a:spcAft>
              <a:defRPr sz="2200" smtClean="0">
                <a:solidFill>
                  <a:srgbClr val="A63212"/>
                </a:solidFill>
              </a:defRPr>
            </a:lvl1pPr>
          </a:lstStyle>
          <a:p>
            <a:pPr>
              <a:defRPr/>
            </a:pPr>
            <a:fld id="{7E1EA6F6-D0E7-4955-8D76-681732BE9D4C}" type="datetimeFigureOut">
              <a:rPr lang="en-US"/>
              <a:pPr>
                <a:defRPr/>
              </a:pPr>
              <a:t>1/30/2012</a:t>
            </a:fld>
            <a:endParaRPr lang="en-US"/>
          </a:p>
        </p:txBody>
      </p:sp>
      <p:sp>
        <p:nvSpPr>
          <p:cNvPr id="13" name="Footer Placeholder 4"/>
          <p:cNvSpPr>
            <a:spLocks noGrp="1"/>
          </p:cNvSpPr>
          <p:nvPr>
            <p:ph type="ftr" sz="quarter" idx="11"/>
          </p:nvPr>
        </p:nvSpPr>
        <p:spPr>
          <a:xfrm rot="20520000">
            <a:off x="647700" y="4135438"/>
            <a:ext cx="2085975" cy="835025"/>
          </a:xfrm>
        </p:spPr>
        <p:txBody>
          <a:bodyPr/>
          <a:lstStyle>
            <a:lvl1pPr algn="l" fontAlgn="base">
              <a:spcBef>
                <a:spcPct val="0"/>
              </a:spcBef>
              <a:spcAft>
                <a:spcPct val="0"/>
              </a:spcAft>
              <a:defRPr sz="1600">
                <a:solidFill>
                  <a:srgbClr val="4E66B2">
                    <a:lumMod val="50000"/>
                  </a:srgbClr>
                </a:solidFill>
              </a:defRPr>
            </a:lvl1pPr>
          </a:lstStyle>
          <a:p>
            <a:pPr>
              <a:defRPr/>
            </a:pPr>
            <a:endParaRPr lang="en-US"/>
          </a:p>
        </p:txBody>
      </p:sp>
      <p:sp>
        <p:nvSpPr>
          <p:cNvPr id="14" name="Slide Number Placeholder 5"/>
          <p:cNvSpPr>
            <a:spLocks noGrp="1"/>
          </p:cNvSpPr>
          <p:nvPr>
            <p:ph type="sldNum" sz="quarter" idx="12"/>
          </p:nvPr>
        </p:nvSpPr>
        <p:spPr>
          <a:xfrm rot="20520000">
            <a:off x="1981200" y="5510213"/>
            <a:ext cx="738188" cy="425450"/>
          </a:xfrm>
        </p:spPr>
        <p:txBody>
          <a:bodyPr/>
          <a:lstStyle>
            <a:lvl1pPr algn="r" fontAlgn="base">
              <a:spcBef>
                <a:spcPct val="0"/>
              </a:spcBef>
              <a:spcAft>
                <a:spcPct val="0"/>
              </a:spcAft>
              <a:defRPr smtClean="0">
                <a:solidFill>
                  <a:srgbClr val="A63212">
                    <a:lumMod val="75000"/>
                  </a:srgbClr>
                </a:solidFill>
              </a:defRPr>
            </a:lvl1pPr>
          </a:lstStyle>
          <a:p>
            <a:pPr>
              <a:defRPr/>
            </a:pPr>
            <a:fld id="{3BA27403-10FE-45D4-A6E1-02488BA3720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18A2E993-DE4B-4459-A8FB-A8A8D1753B7A}" type="datetimeFigureOut">
              <a:rPr lang="en-US"/>
              <a:pPr>
                <a:defRPr/>
              </a:pPr>
              <a:t>1/30/2012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D72098D3-22D6-4741-8473-9C278CD54DA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0F50C5BC-9F5E-49A8-919F-18DFEB8C7FDD}" type="datetimeFigureOut">
              <a:rPr lang="en-US"/>
              <a:pPr>
                <a:defRPr/>
              </a:pPr>
              <a:t>1/30/2012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B1E4AC7B-38E3-4CE4-9FA4-1A9E0543566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6" name="Date Placeholder 29"/>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7" name="Footer Placeholder 18"/>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8" name="Slide Number Placeholder 26"/>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DD0A509F-8AAD-4747-9208-34458EBDE85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E83C540C-353A-4406-ABC0-B790335A332F}"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Date Placeholder 3"/>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0C2D2144-01F0-422D-BC83-94F2A98EE80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1B7902AF-252D-4492-A05B-CB2F6515555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E0399452-B661-4870-BBFE-E4281B346BC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smtClean="0"/>
              <a:t>Click to edit Master title style</a:t>
            </a:r>
            <a:endParaRPr lang="en-US"/>
          </a:p>
        </p:txBody>
      </p:sp>
      <p:sp>
        <p:nvSpPr>
          <p:cNvPr id="3" name="Date Placeholder 6"/>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4" name="Slide Number Placeholder 7"/>
          <p:cNvSpPr>
            <a:spLocks noGrp="1"/>
          </p:cNvSpPr>
          <p:nvPr>
            <p:ph type="sldNum" sz="quarter" idx="11"/>
          </p:nvPr>
        </p:nvSpPr>
        <p:spPr/>
        <p:txBody>
          <a:bodyPr/>
          <a:lstStyle>
            <a:lvl1pPr fontAlgn="base">
              <a:spcBef>
                <a:spcPct val="0"/>
              </a:spcBef>
              <a:spcAft>
                <a:spcPct val="0"/>
              </a:spcAft>
              <a:defRPr>
                <a:solidFill>
                  <a:schemeClr val="tx2">
                    <a:shade val="50000"/>
                  </a:schemeClr>
                </a:solidFill>
              </a:defRPr>
            </a:lvl1pPr>
          </a:lstStyle>
          <a:p>
            <a:pPr>
              <a:defRPr/>
            </a:pPr>
            <a:fld id="{6A92F460-148C-4E54-A1E4-6A8EFE414A5E}" type="slidenum">
              <a:rPr lang="en-US"/>
              <a:pPr>
                <a:defRPr/>
              </a:pPr>
              <a:t>‹#›</a:t>
            </a:fld>
            <a:endParaRPr lang="en-US"/>
          </a:p>
        </p:txBody>
      </p:sp>
      <p:sp>
        <p:nvSpPr>
          <p:cNvPr id="5" name="Footer Placeholder 8"/>
          <p:cNvSpPr>
            <a:spLocks noGrp="1"/>
          </p:cNvSpPr>
          <p:nvPr>
            <p:ph type="ftr" sz="quarter" idx="12"/>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E22D48E1-38F8-4BF6-B332-5B1B78EE17A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fontAlgn="base">
              <a:spcBef>
                <a:spcPct val="0"/>
              </a:spcBef>
              <a:spcAft>
                <a:spcPct val="0"/>
              </a:spcAft>
              <a:defRPr>
                <a:solidFill>
                  <a:schemeClr val="tx2">
                    <a:shade val="50000"/>
                  </a:schemeClr>
                </a:solidFill>
              </a:defRPr>
            </a:lvl1pPr>
          </a:lstStyle>
          <a:p>
            <a:pPr>
              <a:defRPr/>
            </a:pPr>
            <a:fld id="{AFA509F3-7A3C-45D2-9FFF-07FD98D0596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7377A441-6021-439A-8A4C-88633A7EEA03}" type="datetimeFigureOut">
              <a:rPr lang="en-US"/>
              <a:pPr>
                <a:defRPr/>
              </a:pPr>
              <a:t>1/30/2012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39765A87-412D-4635-84DC-6548C39FC98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FB2A2618-A52A-4F5C-BF90-B80A5AD3AB24}"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F76B98D4-3113-4C17-B099-6F757FD3C4D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solidFill>
                  <a:schemeClr val="tx2">
                    <a:shade val="5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chemeClr val="tx2">
                    <a:shade val="50000"/>
                  </a:schemeClr>
                </a:solidFill>
              </a:defRPr>
            </a:lvl1pPr>
          </a:lstStyle>
          <a:p>
            <a:pPr>
              <a:defRPr/>
            </a:pPr>
            <a:fld id="{A9D403D7-D711-486F-BC92-9FC81E669E5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vl1pPr>
          </a:lstStyle>
          <a:p>
            <a:pPr>
              <a:defRPr/>
            </a:pPr>
            <a:fld id="{55FA6F97-69AF-41B4-BA8C-61CAC8BA4D89}" type="datetimeFigureOut">
              <a:rPr lang="en-US"/>
              <a:pPr>
                <a:defRPr/>
              </a:pPr>
              <a:t>1/30/2012</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C155E97-BEA3-49FF-8C3B-9DA2C4947F0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5"/>
          </p:nvPr>
        </p:nvSpPr>
        <p:spPr/>
        <p:txBody>
          <a:bodyPr/>
          <a:lstStyle>
            <a:lvl1pPr fontAlgn="base">
              <a:spcBef>
                <a:spcPct val="0"/>
              </a:spcBef>
              <a:spcAft>
                <a:spcPct val="0"/>
              </a:spcAft>
              <a:defRPr/>
            </a:lvl1pPr>
          </a:lstStyle>
          <a:p>
            <a:pPr>
              <a:defRPr/>
            </a:pPr>
            <a:fld id="{AA9127F0-613E-4999-8D72-4E5C9C06CED9}" type="datetimeFigureOut">
              <a:rPr lang="en-US"/>
              <a:pPr>
                <a:defRPr/>
              </a:pPr>
              <a:t>1/30/2012</a:t>
            </a:fld>
            <a:endParaRPr lang="en-US"/>
          </a:p>
        </p:txBody>
      </p:sp>
      <p:sp>
        <p:nvSpPr>
          <p:cNvPr id="6" name="Footer Placeholder 5"/>
          <p:cNvSpPr>
            <a:spLocks noGrp="1"/>
          </p:cNvSpPr>
          <p:nvPr>
            <p:ph type="ftr" sz="quarter" idx="16"/>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7"/>
          </p:nvPr>
        </p:nvSpPr>
        <p:spPr/>
        <p:txBody>
          <a:bodyPr/>
          <a:lstStyle>
            <a:lvl1pPr fontAlgn="base">
              <a:spcBef>
                <a:spcPct val="0"/>
              </a:spcBef>
              <a:spcAft>
                <a:spcPct val="0"/>
              </a:spcAft>
              <a:defRPr/>
            </a:lvl1pPr>
          </a:lstStyle>
          <a:p>
            <a:pPr>
              <a:defRPr/>
            </a:pPr>
            <a:fld id="{35143A12-F210-40D4-BCE8-9186726F10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22"/>
          <p:cNvSpPr>
            <a:spLocks/>
          </p:cNvSpPr>
          <p:nvPr/>
        </p:nvSpPr>
        <p:spPr bwMode="auto">
          <a:xfrm rot="20274567">
            <a:off x="3933825" y="4281488"/>
            <a:ext cx="1289050" cy="722312"/>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a:lstStyle/>
          <a:p>
            <a:pPr fontAlgn="auto">
              <a:spcBef>
                <a:spcPts val="0"/>
              </a:spcBef>
              <a:spcAft>
                <a:spcPts val="0"/>
              </a:spcAft>
              <a:defRPr/>
            </a:pPr>
            <a:endParaRPr lang="en-US">
              <a:solidFill>
                <a:prstClr val="black"/>
              </a:solidFill>
              <a:latin typeface="Cambria"/>
            </a:endParaRPr>
          </a:p>
        </p:txBody>
      </p:sp>
      <p:sp>
        <p:nvSpPr>
          <p:cNvPr id="8" name="Freeform 33"/>
          <p:cNvSpPr>
            <a:spLocks/>
          </p:cNvSpPr>
          <p:nvPr/>
        </p:nvSpPr>
        <p:spPr bwMode="auto">
          <a:xfrm rot="9377604">
            <a:off x="3925888" y="3316288"/>
            <a:ext cx="1289050" cy="722312"/>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a:lstStyle/>
          <a:p>
            <a:pPr fontAlgn="auto">
              <a:spcBef>
                <a:spcPts val="0"/>
              </a:spcBef>
              <a:spcAft>
                <a:spcPts val="0"/>
              </a:spcAft>
              <a:defRPr/>
            </a:pPr>
            <a:endParaRPr lang="en-US">
              <a:solidFill>
                <a:prstClr val="black"/>
              </a:solidFill>
              <a:latin typeface="Cambria"/>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5"/>
          </p:nvPr>
        </p:nvSpPr>
        <p:spPr/>
        <p:txBody>
          <a:bodyPr/>
          <a:lstStyle>
            <a:lvl1pPr fontAlgn="base">
              <a:spcBef>
                <a:spcPct val="0"/>
              </a:spcBef>
              <a:spcAft>
                <a:spcPct val="0"/>
              </a:spcAft>
              <a:defRPr/>
            </a:lvl1pPr>
          </a:lstStyle>
          <a:p>
            <a:pPr>
              <a:defRPr/>
            </a:pPr>
            <a:fld id="{FC5470D9-A842-4839-BB86-219AEC2F0014}" type="datetimeFigureOut">
              <a:rPr lang="en-US"/>
              <a:pPr>
                <a:defRPr/>
              </a:pPr>
              <a:t>1/30/2012</a:t>
            </a:fld>
            <a:endParaRPr lang="en-US"/>
          </a:p>
        </p:txBody>
      </p:sp>
      <p:sp>
        <p:nvSpPr>
          <p:cNvPr id="10" name="Footer Placeholder 7"/>
          <p:cNvSpPr>
            <a:spLocks noGrp="1"/>
          </p:cNvSpPr>
          <p:nvPr>
            <p:ph type="ftr" sz="quarter" idx="16"/>
          </p:nvPr>
        </p:nvSpPr>
        <p:spPr/>
        <p:txBody>
          <a:bodyPr/>
          <a:lstStyle>
            <a:lvl1pPr fontAlgn="base">
              <a:spcBef>
                <a:spcPct val="0"/>
              </a:spcBef>
              <a:spcAft>
                <a:spcPct val="0"/>
              </a:spcAft>
              <a:defRPr/>
            </a:lvl1pPr>
          </a:lstStyle>
          <a:p>
            <a:pPr>
              <a:defRPr/>
            </a:pPr>
            <a:endParaRPr lang="en-US"/>
          </a:p>
        </p:txBody>
      </p:sp>
      <p:sp>
        <p:nvSpPr>
          <p:cNvPr id="11" name="Slide Number Placeholder 8"/>
          <p:cNvSpPr>
            <a:spLocks noGrp="1"/>
          </p:cNvSpPr>
          <p:nvPr>
            <p:ph type="sldNum" sz="quarter" idx="17"/>
          </p:nvPr>
        </p:nvSpPr>
        <p:spPr/>
        <p:txBody>
          <a:bodyPr/>
          <a:lstStyle>
            <a:lvl1pPr fontAlgn="base">
              <a:spcBef>
                <a:spcPct val="0"/>
              </a:spcBef>
              <a:spcAft>
                <a:spcPct val="0"/>
              </a:spcAft>
              <a:defRPr/>
            </a:lvl1pPr>
          </a:lstStyle>
          <a:p>
            <a:pPr>
              <a:defRPr/>
            </a:pPr>
            <a:fld id="{3C7AE40A-1774-489B-A0AA-4A2FC3E9CB4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vl1pPr>
          </a:lstStyle>
          <a:p>
            <a:pPr>
              <a:defRPr/>
            </a:pPr>
            <a:fld id="{80CD4276-68A1-4E87-B9D9-EFCEBD74B05E}" type="datetimeFigureOut">
              <a:rPr lang="en-US"/>
              <a:pPr>
                <a:defRPr/>
              </a:pPr>
              <a:t>1/30/2012</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DB15DF65-A521-4B90-895C-62805F3D9C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vl1pPr>
          </a:lstStyle>
          <a:p>
            <a:pPr>
              <a:defRPr/>
            </a:pPr>
            <a:fld id="{8EEF9AA4-EA38-4818-A940-4928CB0A7B9F}" type="datetimeFigureOut">
              <a:rPr lang="en-US"/>
              <a:pPr>
                <a:defRPr/>
              </a:pPr>
              <a:t>1/30/2012</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F131BFC1-EA0F-4527-BA65-9CB71810FA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vl1pPr>
          </a:lstStyle>
          <a:p>
            <a:pPr>
              <a:defRPr/>
            </a:pPr>
            <a:fld id="{575CEDCA-2011-400D-919F-2734C533D8FD}" type="datetimeFigureOut">
              <a:rPr lang="en-US"/>
              <a:pPr>
                <a:defRPr/>
              </a:pPr>
              <a:t>1/30/2012</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60469547-E112-4C0C-955B-F171A3AA528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7" descr="tape.png"/>
          <p:cNvPicPr>
            <a:picLocks noChangeAspect="1"/>
          </p:cNvPicPr>
          <p:nvPr/>
        </p:nvPicPr>
        <p:blipFill>
          <a:blip r:embed="rId2"/>
          <a:srcRect/>
          <a:stretch>
            <a:fillRect/>
          </a:stretch>
        </p:blipFill>
        <p:spPr bwMode="auto">
          <a:xfrm>
            <a:off x="3124200" y="190500"/>
            <a:ext cx="2781300" cy="819150"/>
          </a:xfrm>
          <a:prstGeom prst="rect">
            <a:avLst/>
          </a:prstGeom>
          <a:noFill/>
          <a:ln w="9525">
            <a:noFill/>
            <a:miter lim="800000"/>
            <a:headEnd/>
            <a:tailEnd/>
          </a:ln>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Bef>
                <a:spcPct val="0"/>
              </a:spcBef>
              <a:spcAft>
                <a:spcPct val="0"/>
              </a:spcAft>
              <a:defRPr/>
            </a:lvl1pPr>
          </a:lstStyle>
          <a:p>
            <a:pPr>
              <a:defRPr/>
            </a:pPr>
            <a:fld id="{7CA07122-CBC9-4CCA-83A8-8A4329D1D83D}" type="datetimeFigureOut">
              <a:rPr lang="en-US"/>
              <a:pPr>
                <a:defRPr/>
              </a:pPr>
              <a:t>1/30/2012</a:t>
            </a:fld>
            <a:endParaRPr lang="en-US"/>
          </a:p>
        </p:txBody>
      </p:sp>
      <p:sp>
        <p:nvSpPr>
          <p:cNvPr id="7" name="Footer Placeholder 5"/>
          <p:cNvSpPr>
            <a:spLocks noGrp="1"/>
          </p:cNvSpPr>
          <p:nvPr>
            <p:ph type="ftr" sz="quarter" idx="11"/>
          </p:nvPr>
        </p:nvSpPr>
        <p:spPr/>
        <p:txBody>
          <a:bodyPr/>
          <a:lstStyle>
            <a:lvl1pPr fontAlgn="base">
              <a:spcBef>
                <a:spcPct val="0"/>
              </a:spcBef>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E105B7E8-4899-454B-9A8F-1EA560CE77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6" descr="Interior-Overlay.png"/>
          <p:cNvPicPr>
            <a:picLocks noChangeAspect="1"/>
          </p:cNvPicPr>
          <p:nvPr/>
        </p:nvPicPr>
        <p:blipFill>
          <a:blip r:embed="rId13">
            <a:lum bright="-10000"/>
          </a:blip>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550863" y="436563"/>
            <a:ext cx="8042275" cy="14430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838200" y="2038350"/>
            <a:ext cx="7467600" cy="3951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550863" y="6148388"/>
            <a:ext cx="2133600" cy="365125"/>
          </a:xfrm>
          <a:prstGeom prst="rect">
            <a:avLst/>
          </a:prstGeom>
        </p:spPr>
        <p:txBody>
          <a:bodyPr vert="horz" lIns="91440" tIns="45720" rIns="91440" bIns="45720" rtlCol="0" anchor="ctr"/>
          <a:lstStyle>
            <a:lvl1pPr algn="l" fontAlgn="auto">
              <a:spcBef>
                <a:spcPts val="0"/>
              </a:spcBef>
              <a:spcAft>
                <a:spcPts val="0"/>
              </a:spcAft>
              <a:defRPr sz="1400" b="0" smtClean="0">
                <a:solidFill>
                  <a:prstClr val="black">
                    <a:lumMod val="50000"/>
                    <a:lumOff val="50000"/>
                  </a:prstClr>
                </a:solidFill>
                <a:latin typeface="Rage Italic" pitchFamily="66" charset="0"/>
                <a:cs typeface="Rage Italic" pitchFamily="66" charset="0"/>
              </a:defRPr>
            </a:lvl1pPr>
          </a:lstStyle>
          <a:p>
            <a:pPr>
              <a:defRPr/>
            </a:pPr>
            <a:fld id="{72EE1634-699D-45D0-92DE-107222A5FAFE}" type="datetimeFigureOut">
              <a:rPr lang="en-US"/>
              <a:pPr>
                <a:defRPr/>
              </a:pPr>
              <a:t>1/30/2012</a:t>
            </a:fld>
            <a:endParaRPr lang="en-US"/>
          </a:p>
        </p:txBody>
      </p:sp>
      <p:sp>
        <p:nvSpPr>
          <p:cNvPr id="5" name="Footer Placeholder 4"/>
          <p:cNvSpPr>
            <a:spLocks noGrp="1"/>
          </p:cNvSpPr>
          <p:nvPr>
            <p:ph type="ftr" sz="quarter" idx="3"/>
          </p:nvPr>
        </p:nvSpPr>
        <p:spPr>
          <a:xfrm>
            <a:off x="3124200" y="6148388"/>
            <a:ext cx="2895600" cy="365125"/>
          </a:xfrm>
          <a:prstGeom prst="rect">
            <a:avLst/>
          </a:prstGeom>
        </p:spPr>
        <p:txBody>
          <a:bodyPr vert="horz" lIns="91440" tIns="45720" rIns="91440" bIns="45720" rtlCol="0" anchor="ctr"/>
          <a:lstStyle>
            <a:lvl1pPr algn="ctr" fontAlgn="auto">
              <a:spcBef>
                <a:spcPts val="0"/>
              </a:spcBef>
              <a:spcAft>
                <a:spcPts val="0"/>
              </a:spcAft>
              <a:defRPr sz="1400" b="0">
                <a:solidFill>
                  <a:prstClr val="black">
                    <a:lumMod val="50000"/>
                    <a:lumOff val="50000"/>
                  </a:prstClr>
                </a:solidFill>
                <a:latin typeface="Rage Italic" pitchFamily="66" charset="0"/>
                <a:cs typeface="Rage Italic" pitchFamily="66" charset="0"/>
              </a:defRPr>
            </a:lvl1pPr>
          </a:lstStyle>
          <a:p>
            <a:pPr>
              <a:defRPr/>
            </a:pPr>
            <a:endParaRPr lang="en-US"/>
          </a:p>
        </p:txBody>
      </p:sp>
      <p:sp>
        <p:nvSpPr>
          <p:cNvPr id="6" name="Slide Number Placeholder 5"/>
          <p:cNvSpPr>
            <a:spLocks noGrp="1"/>
          </p:cNvSpPr>
          <p:nvPr>
            <p:ph type="sldNum" sz="quarter" idx="4"/>
          </p:nvPr>
        </p:nvSpPr>
        <p:spPr>
          <a:xfrm>
            <a:off x="6459538" y="6148388"/>
            <a:ext cx="2133600" cy="365125"/>
          </a:xfrm>
          <a:prstGeom prst="rect">
            <a:avLst/>
          </a:prstGeom>
        </p:spPr>
        <p:txBody>
          <a:bodyPr vert="horz" lIns="91440" tIns="45720" rIns="91440" bIns="45720" rtlCol="0" anchor="ctr"/>
          <a:lstStyle>
            <a:lvl1pPr algn="r" fontAlgn="auto">
              <a:spcBef>
                <a:spcPts val="0"/>
              </a:spcBef>
              <a:spcAft>
                <a:spcPts val="0"/>
              </a:spcAft>
              <a:defRPr sz="1400" b="0" smtClean="0">
                <a:solidFill>
                  <a:prstClr val="black">
                    <a:lumMod val="50000"/>
                    <a:lumOff val="50000"/>
                  </a:prstClr>
                </a:solidFill>
                <a:latin typeface="Rage Italic" pitchFamily="66" charset="0"/>
                <a:cs typeface="Rage Italic" pitchFamily="66" charset="0"/>
              </a:defRPr>
            </a:lvl1pPr>
          </a:lstStyle>
          <a:p>
            <a:pPr>
              <a:defRPr/>
            </a:pPr>
            <a:fld id="{8F72B673-A6B7-4382-8633-BB017BE679A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457200" rtl="0" fontAlgn="base">
        <a:spcBef>
          <a:spcPct val="0"/>
        </a:spcBef>
        <a:spcAft>
          <a:spcPct val="0"/>
        </a:spcAft>
        <a:defRPr sz="4800" kern="1200">
          <a:solidFill>
            <a:srgbClr val="262626"/>
          </a:solidFill>
          <a:latin typeface="+mj-lt"/>
          <a:ea typeface="+mj-ea"/>
          <a:cs typeface="+mj-cs"/>
        </a:defRPr>
      </a:lvl1pPr>
      <a:lvl2pPr algn="ctr" defTabSz="457200" rtl="0" fontAlgn="base">
        <a:spcBef>
          <a:spcPct val="0"/>
        </a:spcBef>
        <a:spcAft>
          <a:spcPct val="0"/>
        </a:spcAft>
        <a:defRPr sz="4800">
          <a:solidFill>
            <a:srgbClr val="262626"/>
          </a:solidFill>
          <a:latin typeface="Cambria" pitchFamily="18" charset="0"/>
        </a:defRPr>
      </a:lvl2pPr>
      <a:lvl3pPr algn="ctr" defTabSz="457200" rtl="0" fontAlgn="base">
        <a:spcBef>
          <a:spcPct val="0"/>
        </a:spcBef>
        <a:spcAft>
          <a:spcPct val="0"/>
        </a:spcAft>
        <a:defRPr sz="4800">
          <a:solidFill>
            <a:srgbClr val="262626"/>
          </a:solidFill>
          <a:latin typeface="Cambria" pitchFamily="18" charset="0"/>
        </a:defRPr>
      </a:lvl3pPr>
      <a:lvl4pPr algn="ctr" defTabSz="457200" rtl="0" fontAlgn="base">
        <a:spcBef>
          <a:spcPct val="0"/>
        </a:spcBef>
        <a:spcAft>
          <a:spcPct val="0"/>
        </a:spcAft>
        <a:defRPr sz="4800">
          <a:solidFill>
            <a:srgbClr val="262626"/>
          </a:solidFill>
          <a:latin typeface="Cambria" pitchFamily="18" charset="0"/>
        </a:defRPr>
      </a:lvl4pPr>
      <a:lvl5pPr algn="ctr" defTabSz="457200" rtl="0" fontAlgn="base">
        <a:spcBef>
          <a:spcPct val="0"/>
        </a:spcBef>
        <a:spcAft>
          <a:spcPct val="0"/>
        </a:spcAft>
        <a:defRPr sz="4800">
          <a:solidFill>
            <a:srgbClr val="262626"/>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fontAlgn="base">
        <a:spcBef>
          <a:spcPct val="20000"/>
        </a:spcBef>
        <a:spcAft>
          <a:spcPct val="0"/>
        </a:spcAft>
        <a:buClr>
          <a:schemeClr val="accent1"/>
        </a:buClr>
        <a:buSzPct val="95000"/>
        <a:buFont typeface="Rage Italic" pitchFamily="66" charset="0"/>
        <a:buChar char="0"/>
        <a:defRPr sz="2400" kern="1200">
          <a:solidFill>
            <a:srgbClr val="404040"/>
          </a:solidFill>
          <a:latin typeface="+mn-lt"/>
          <a:ea typeface="+mn-ea"/>
          <a:cs typeface="+mn-cs"/>
        </a:defRPr>
      </a:lvl1pPr>
      <a:lvl2pPr marL="557213" indent="-228600" algn="l" defTabSz="457200" rtl="0" fontAlgn="base">
        <a:spcBef>
          <a:spcPct val="20000"/>
        </a:spcBef>
        <a:spcAft>
          <a:spcPct val="0"/>
        </a:spcAft>
        <a:buClr>
          <a:schemeClr val="accent1"/>
        </a:buClr>
        <a:buSzPct val="95000"/>
        <a:buFont typeface="Rage Italic" pitchFamily="66" charset="0"/>
        <a:buChar char="0"/>
        <a:defRPr sz="2200" kern="1200">
          <a:solidFill>
            <a:srgbClr val="404040"/>
          </a:solidFill>
          <a:latin typeface="+mn-lt"/>
          <a:ea typeface="+mn-ea"/>
          <a:cs typeface="+mn-cs"/>
        </a:defRPr>
      </a:lvl2pPr>
      <a:lvl3pPr marL="822325" indent="-182563" algn="l" defTabSz="457200" rtl="0" fontAlgn="base">
        <a:spcBef>
          <a:spcPct val="20000"/>
        </a:spcBef>
        <a:spcAft>
          <a:spcPct val="0"/>
        </a:spcAft>
        <a:buClr>
          <a:schemeClr val="accent1"/>
        </a:buClr>
        <a:buSzPct val="95000"/>
        <a:buFont typeface="Rage Italic" pitchFamily="66" charset="0"/>
        <a:buChar char="0"/>
        <a:defRPr sz="2000" kern="1200">
          <a:solidFill>
            <a:srgbClr val="404040"/>
          </a:solidFill>
          <a:latin typeface="+mn-lt"/>
          <a:ea typeface="+mn-ea"/>
          <a:cs typeface="+mn-cs"/>
        </a:defRPr>
      </a:lvl3pPr>
      <a:lvl4pPr marL="1096963" indent="-182563" algn="l" defTabSz="457200" rtl="0" fontAlgn="base">
        <a:spcBef>
          <a:spcPct val="20000"/>
        </a:spcBef>
        <a:spcAft>
          <a:spcPct val="0"/>
        </a:spcAft>
        <a:buClr>
          <a:schemeClr val="accent1"/>
        </a:buClr>
        <a:buSzPct val="95000"/>
        <a:buFont typeface="Rage Italic" pitchFamily="66" charset="0"/>
        <a:buChar char="0"/>
        <a:defRPr sz="1600" kern="1200">
          <a:solidFill>
            <a:srgbClr val="404040"/>
          </a:solidFill>
          <a:latin typeface="+mn-lt"/>
          <a:ea typeface="+mn-ea"/>
          <a:cs typeface="+mn-cs"/>
        </a:defRPr>
      </a:lvl4pPr>
      <a:lvl5pPr marL="1416050" indent="-182563" algn="l" defTabSz="457200" rtl="0" fontAlgn="base">
        <a:spcBef>
          <a:spcPct val="20000"/>
        </a:spcBef>
        <a:spcAft>
          <a:spcPct val="0"/>
        </a:spcAft>
        <a:buClr>
          <a:schemeClr val="accent1"/>
        </a:buClr>
        <a:buSzPct val="95000"/>
        <a:buFont typeface="Rage Italic" pitchFamily="66" charset="0"/>
        <a:buChar char="0"/>
        <a:defRPr sz="1400" kern="1200">
          <a:solidFill>
            <a:srgbClr val="404040"/>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13316" name="Title Placeholder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Master title style</a:t>
            </a:r>
          </a:p>
        </p:txBody>
      </p:sp>
      <p:sp>
        <p:nvSpPr>
          <p:cNvPr id="13317" name="Text Placeholder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prstClr val="black">
                    <a:lumMod val="50000"/>
                    <a:lumOff val="50000"/>
                  </a:prstClr>
                </a:solidFill>
              </a:defRPr>
            </a:lvl1pPr>
          </a:lstStyle>
          <a:p>
            <a:pPr>
              <a:defRPr/>
            </a:pPr>
            <a:fld id="{B2ABA642-959C-43A0-934C-BCBB1D4E6381}" type="datetimeFigureOut">
              <a:rPr lang="en-US"/>
              <a:pPr>
                <a:defRPr/>
              </a:pPr>
              <a:t>1/30/2012</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prstClr val="black">
                    <a:lumMod val="50000"/>
                    <a:lumOff val="50000"/>
                  </a:prstClr>
                </a:solidFill>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prstClr val="black">
                    <a:lumMod val="50000"/>
                    <a:lumOff val="50000"/>
                  </a:prstClr>
                </a:solidFill>
              </a:defRPr>
            </a:lvl1pPr>
          </a:lstStyle>
          <a:p>
            <a:pPr>
              <a:defRPr/>
            </a:pPr>
            <a:fld id="{D6F72247-983B-4108-A2CF-296572C80EC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www.metu.edu.tr/~e133376/project/The%20Positive%20Discipline%20Model.htm"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Pr0OTCVtHbU&amp;feature=related"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hyperlink" Target="http://teachingedpsych.wikispaces.com/Grouping+Students+Effectively"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hyperlink" Target="http://edtech.kennesaw.edu/intech/cooperativelearning.htm" TargetMode="External"/><Relationship Id="rId4" Type="http://schemas.openxmlformats.org/officeDocument/2006/relationships/hyperlink" Target="http://home.capecod.net/~tpanitz/tedsarticles/coopdefinition.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www.wcer.wisc.edu/archive/cl1/cl/question/TQ13.ht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teaching.berkeley.edu/bgd/collaborative.html" TargetMode="External"/><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theapple.monster.com/benefits/articles/1842-how-to-keep-students-from-cheating" TargetMode="External"/><Relationship Id="rId2" Type="http://schemas.openxmlformats.org/officeDocument/2006/relationships/hyperlink" Target="http://www.4faculty.org/includes/108r2.jsp"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www.fredjones.com"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jjh7yLlVwp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www.teachermatters.com/classroom-discipline/models-of-discipline/the-kounin-model.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40100" y="3016250"/>
            <a:ext cx="4846638" cy="1598613"/>
          </a:xfrm>
        </p:spPr>
        <p:txBody>
          <a:bodyPr rtlCol="0">
            <a:noAutofit/>
          </a:bodyPr>
          <a:lstStyle/>
          <a:p>
            <a:pPr fontAlgn="auto">
              <a:spcAft>
                <a:spcPts val="0"/>
              </a:spcAft>
              <a:defRPr/>
            </a:pPr>
            <a:r>
              <a:rPr lang="en-US" dirty="0" smtClean="0"/>
              <a:t>Classroom Management</a:t>
            </a:r>
            <a:endParaRPr lang="en-US" dirty="0"/>
          </a:p>
        </p:txBody>
      </p:sp>
      <p:sp>
        <p:nvSpPr>
          <p:cNvPr id="26626" name="Subtitle 2"/>
          <p:cNvSpPr>
            <a:spLocks noGrp="1"/>
          </p:cNvSpPr>
          <p:nvPr>
            <p:ph type="subTitle" idx="1"/>
          </p:nvPr>
        </p:nvSpPr>
        <p:spPr>
          <a:xfrm rot="360000">
            <a:off x="3200400" y="4767263"/>
            <a:ext cx="4837113" cy="1039812"/>
          </a:xfrm>
        </p:spPr>
        <p:txBody>
          <a:bodyPr/>
          <a:lstStyle/>
          <a:p>
            <a:r>
              <a:rPr lang="en-US" smtClean="0"/>
              <a:t>By Kristen Giambrone &amp; Christine Ricca</a:t>
            </a:r>
          </a:p>
          <a:p>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629400" cy="1143000"/>
          </a:xfrm>
        </p:spPr>
        <p:txBody>
          <a:bodyPr>
            <a:normAutofit fontScale="90000"/>
          </a:bodyPr>
          <a:lstStyle/>
          <a:p>
            <a:pPr fontAlgn="auto">
              <a:spcAft>
                <a:spcPts val="0"/>
              </a:spcAft>
              <a:defRPr/>
            </a:pPr>
            <a:r>
              <a:rPr lang="en-US" dirty="0" smtClean="0">
                <a:solidFill>
                  <a:schemeClr val="bg1"/>
                </a:solidFill>
              </a:rPr>
              <a:t>3 Types of Consequences:</a:t>
            </a:r>
            <a:endParaRPr lang="en-US" dirty="0">
              <a:solidFill>
                <a:schemeClr val="bg1"/>
              </a:solidFill>
            </a:endParaRPr>
          </a:p>
        </p:txBody>
      </p:sp>
      <p:sp>
        <p:nvSpPr>
          <p:cNvPr id="41986" name="Text Placeholder 2"/>
          <p:cNvSpPr>
            <a:spLocks noGrp="1"/>
          </p:cNvSpPr>
          <p:nvPr>
            <p:ph type="body" idx="1"/>
          </p:nvPr>
        </p:nvSpPr>
        <p:spPr>
          <a:xfrm>
            <a:off x="685800" y="1143000"/>
            <a:ext cx="6629400" cy="4876800"/>
          </a:xfrm>
        </p:spPr>
        <p:txBody>
          <a:bodyPr/>
          <a:lstStyle/>
          <a:p>
            <a:r>
              <a:rPr lang="en-US" b="1" u="sng" smtClean="0"/>
              <a:t>Natural Consequences</a:t>
            </a:r>
            <a:r>
              <a:rPr lang="en-US" b="1" smtClean="0"/>
              <a:t>-Naturally flow from the behavior. EX- Drive fast on icy road, lose control of vehicle. Do not study for test, receive a poor grade.</a:t>
            </a:r>
          </a:p>
          <a:p>
            <a:endParaRPr lang="en-US" b="1" smtClean="0"/>
          </a:p>
          <a:p>
            <a:r>
              <a:rPr lang="en-US" b="1" smtClean="0"/>
              <a:t> </a:t>
            </a:r>
            <a:r>
              <a:rPr lang="en-US" b="1" u="sng" smtClean="0"/>
              <a:t>Logical Consequences-</a:t>
            </a:r>
            <a:r>
              <a:rPr lang="en-US" b="1" smtClean="0"/>
              <a:t>Supplied by another person. Recognize connection between behavior and consequence;</a:t>
            </a:r>
          </a:p>
          <a:p>
            <a:r>
              <a:rPr lang="en-US" b="1" smtClean="0"/>
              <a:t>Must be: RELATED/ RESPECTFUL/ REASONABLE</a:t>
            </a:r>
          </a:p>
          <a:p>
            <a:r>
              <a:rPr lang="en-US" b="1" smtClean="0"/>
              <a:t>EX- Throw something, pick it up.</a:t>
            </a:r>
          </a:p>
          <a:p>
            <a:endParaRPr lang="en-US" b="1" smtClean="0"/>
          </a:p>
          <a:p>
            <a:r>
              <a:rPr lang="en-US" b="1" u="sng" smtClean="0"/>
              <a:t>Contrived Consequences</a:t>
            </a:r>
            <a:r>
              <a:rPr lang="en-US" b="1" smtClean="0"/>
              <a:t>-Unrelated to the behavior</a:t>
            </a:r>
          </a:p>
          <a:p>
            <a:r>
              <a:rPr lang="en-US" b="1" smtClean="0"/>
              <a:t>EX- write “I will never call out again” 100 times on the board.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6629400" cy="914400"/>
          </a:xfrm>
        </p:spPr>
        <p:txBody>
          <a:bodyPr>
            <a:normAutofit fontScale="90000"/>
          </a:bodyPr>
          <a:lstStyle/>
          <a:p>
            <a:pPr fontAlgn="auto">
              <a:spcAft>
                <a:spcPts val="0"/>
              </a:spcAft>
              <a:defRPr/>
            </a:pPr>
            <a:r>
              <a:rPr lang="en-US" dirty="0" smtClean="0">
                <a:solidFill>
                  <a:srgbClr val="FFC000"/>
                </a:solidFill>
              </a:rPr>
              <a:t>Encouragement Vs. Praise</a:t>
            </a:r>
            <a:r>
              <a:rPr lang="en-US" dirty="0" smtClean="0"/>
              <a:t/>
            </a:r>
            <a:br>
              <a:rPr lang="en-US" dirty="0" smtClean="0"/>
            </a:br>
            <a:endParaRPr lang="en-US" dirty="0"/>
          </a:p>
        </p:txBody>
      </p:sp>
      <p:sp>
        <p:nvSpPr>
          <p:cNvPr id="44034" name="Text Placeholder 2"/>
          <p:cNvSpPr>
            <a:spLocks noGrp="1"/>
          </p:cNvSpPr>
          <p:nvPr>
            <p:ph type="body" idx="1"/>
          </p:nvPr>
        </p:nvSpPr>
        <p:spPr>
          <a:xfrm>
            <a:off x="0" y="762000"/>
            <a:ext cx="9144000" cy="5410200"/>
          </a:xfrm>
        </p:spPr>
        <p:txBody>
          <a:bodyPr/>
          <a:lstStyle/>
          <a:p>
            <a:endParaRPr lang="en-US" sz="2200" b="1" smtClean="0"/>
          </a:p>
          <a:p>
            <a:endParaRPr lang="en-US" sz="2200" b="1" smtClean="0"/>
          </a:p>
          <a:p>
            <a:r>
              <a:rPr lang="en-US" sz="2200" b="1" smtClean="0"/>
              <a:t>Praise focuses on the person/product.</a:t>
            </a:r>
          </a:p>
          <a:p>
            <a:r>
              <a:rPr lang="en-US" sz="2200" smtClean="0"/>
              <a:t>It is a reward for achievement. It can be withheld for punishment, which puts the teacher in a place of superiority. It is patronizing and judgmental.</a:t>
            </a:r>
          </a:p>
          <a:p>
            <a:endParaRPr lang="en-US" sz="2200" smtClean="0"/>
          </a:p>
          <a:p>
            <a:r>
              <a:rPr lang="en-US" sz="2200" b="1" smtClean="0"/>
              <a:t>Encouragement focuses on the process/effort.</a:t>
            </a:r>
          </a:p>
          <a:p>
            <a:r>
              <a:rPr lang="en-US" sz="2200" smtClean="0"/>
              <a:t>Encouragement is a much healthier way to positively reinforce students because it does not associate a student’s worth with what he or she achieves. It is merely an acknowledgement of effort. It allows students to evaluate their own performance. It shows acceptance and respect. </a:t>
            </a:r>
          </a:p>
          <a:p>
            <a:endParaRPr lang="en-US" sz="2200" smtClean="0"/>
          </a:p>
          <a:p>
            <a:r>
              <a:rPr lang="en-US" sz="2200" smtClean="0"/>
              <a:t>Most importantly, encouragement can be given freely, because everyone deserve encouragement!</a:t>
            </a:r>
            <a:endParaRPr lang="en-US" sz="2200" b="1" smtClean="0"/>
          </a:p>
          <a:p>
            <a:endParaRPr lang="en-US" b="1" smtClean="0"/>
          </a:p>
          <a:p>
            <a:endParaRPr lang="en-US"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2"/>
          <p:cNvPicPr>
            <a:picLocks noChangeAspect="1" noChangeArrowheads="1"/>
          </p:cNvPicPr>
          <p:nvPr/>
        </p:nvPicPr>
        <p:blipFill>
          <a:blip r:embed="rId3"/>
          <a:srcRect/>
          <a:stretch>
            <a:fillRect/>
          </a:stretch>
        </p:blipFill>
        <p:spPr bwMode="auto">
          <a:xfrm>
            <a:off x="7315200" y="23813"/>
            <a:ext cx="1804988" cy="1804987"/>
          </a:xfrm>
          <a:prstGeom prst="rect">
            <a:avLst/>
          </a:prstGeom>
          <a:noFill/>
          <a:ln w="9525">
            <a:noFill/>
            <a:miter lim="800000"/>
            <a:headEnd/>
            <a:tailEnd/>
          </a:ln>
        </p:spPr>
      </p:pic>
      <p:sp>
        <p:nvSpPr>
          <p:cNvPr id="3" name="Content Placeholder 2"/>
          <p:cNvSpPr>
            <a:spLocks noGrp="1"/>
          </p:cNvSpPr>
          <p:nvPr>
            <p:ph idx="1"/>
          </p:nvPr>
        </p:nvSpPr>
        <p:spPr>
          <a:xfrm>
            <a:off x="457200" y="0"/>
            <a:ext cx="7467600" cy="6126163"/>
          </a:xfrm>
        </p:spPr>
        <p:txBody>
          <a:bodyPr>
            <a:normAutofit fontScale="77500" lnSpcReduction="20000"/>
          </a:bodyPr>
          <a:lstStyle/>
          <a:p>
            <a:pPr marL="420624" indent="-384048" fontAlgn="auto">
              <a:spcAft>
                <a:spcPts val="0"/>
              </a:spcAft>
              <a:buFont typeface="Wingdings 2"/>
              <a:buChar char=""/>
              <a:defRPr/>
            </a:pPr>
            <a:endParaRPr lang="en-US" sz="2800" b="1" dirty="0" smtClean="0">
              <a:solidFill>
                <a:schemeClr val="bg1"/>
              </a:solidFill>
            </a:endParaRPr>
          </a:p>
          <a:p>
            <a:pPr marL="420624" indent="-384048" fontAlgn="auto">
              <a:spcAft>
                <a:spcPts val="0"/>
              </a:spcAft>
              <a:buFont typeface="Wingdings 2"/>
              <a:buChar char=""/>
              <a:defRPr/>
            </a:pPr>
            <a:r>
              <a:rPr lang="en-US" sz="2800" b="1" dirty="0" smtClean="0">
                <a:solidFill>
                  <a:schemeClr val="bg1"/>
                </a:solidFill>
              </a:rPr>
              <a:t>Broken Record Technique:</a:t>
            </a:r>
            <a:r>
              <a:rPr lang="en-US" sz="2800" dirty="0" smtClean="0">
                <a:solidFill>
                  <a:schemeClr val="bg1"/>
                </a:solidFill>
              </a:rPr>
              <a:t/>
            </a:r>
            <a:br>
              <a:rPr lang="en-US" sz="2800" dirty="0" smtClean="0">
                <a:solidFill>
                  <a:schemeClr val="bg1"/>
                </a:solidFill>
              </a:rPr>
            </a:br>
            <a:r>
              <a:rPr lang="en-US" sz="2800" dirty="0" smtClean="0">
                <a:solidFill>
                  <a:schemeClr val="bg1"/>
                </a:solidFill>
              </a:rPr>
              <a:t>Repeat the same request 3 times in the same tone of voice.</a:t>
            </a:r>
          </a:p>
          <a:p>
            <a:pPr marL="420624" indent="-384048" fontAlgn="auto">
              <a:spcAft>
                <a:spcPts val="0"/>
              </a:spcAft>
              <a:buFont typeface="Wingdings 2"/>
              <a:buNone/>
              <a:defRPr/>
            </a:pPr>
            <a:r>
              <a:rPr lang="en-US" sz="2800" dirty="0" smtClean="0">
                <a:solidFill>
                  <a:schemeClr val="bg1"/>
                </a:solidFill>
              </a:rPr>
              <a:t>Teacher: “I want you to stop talking and turn around.”</a:t>
            </a:r>
          </a:p>
          <a:p>
            <a:pPr marL="420624" indent="-384048" fontAlgn="auto">
              <a:spcAft>
                <a:spcPts val="0"/>
              </a:spcAft>
              <a:buFont typeface="Wingdings 2"/>
              <a:buNone/>
              <a:defRPr/>
            </a:pPr>
            <a:r>
              <a:rPr lang="en-US" sz="2800" dirty="0" smtClean="0">
                <a:solidFill>
                  <a:schemeClr val="bg1"/>
                </a:solidFill>
              </a:rPr>
              <a:t>Student: But I was just…</a:t>
            </a:r>
          </a:p>
          <a:p>
            <a:pPr marL="420624" indent="-384048" fontAlgn="auto">
              <a:spcAft>
                <a:spcPts val="0"/>
              </a:spcAft>
              <a:buFont typeface="Wingdings 2"/>
              <a:buNone/>
              <a:defRPr/>
            </a:pPr>
            <a:r>
              <a:rPr lang="en-US" sz="2800" dirty="0" smtClean="0">
                <a:solidFill>
                  <a:schemeClr val="bg1"/>
                </a:solidFill>
              </a:rPr>
              <a:t>Teacher: “I want you to stop talking and turn around.”</a:t>
            </a:r>
          </a:p>
          <a:p>
            <a:pPr marL="420624" indent="-384048" fontAlgn="auto">
              <a:spcAft>
                <a:spcPts val="0"/>
              </a:spcAft>
              <a:buFont typeface="Wingdings 2"/>
              <a:buNone/>
              <a:defRPr/>
            </a:pPr>
            <a:r>
              <a:rPr lang="en-US" sz="2800" dirty="0" smtClean="0">
                <a:solidFill>
                  <a:schemeClr val="bg1"/>
                </a:solidFill>
              </a:rPr>
              <a:t>Student: But you don’t understand…</a:t>
            </a:r>
          </a:p>
          <a:p>
            <a:pPr marL="420624" indent="-384048" fontAlgn="auto">
              <a:spcAft>
                <a:spcPts val="0"/>
              </a:spcAft>
              <a:buFont typeface="Wingdings 2"/>
              <a:buNone/>
              <a:defRPr/>
            </a:pPr>
            <a:r>
              <a:rPr lang="en-US" sz="2800" dirty="0" smtClean="0">
                <a:solidFill>
                  <a:schemeClr val="bg1"/>
                </a:solidFill>
              </a:rPr>
              <a:t>Teacher: “Maybe not, but I want you to stop talking and turn around.”</a:t>
            </a:r>
          </a:p>
          <a:p>
            <a:pPr marL="420624" indent="-384048" fontAlgn="auto">
              <a:spcAft>
                <a:spcPts val="0"/>
              </a:spcAft>
              <a:buFont typeface="Wingdings 2"/>
              <a:buChar char=""/>
              <a:defRPr/>
            </a:pPr>
            <a:endParaRPr lang="en-US" sz="2800" dirty="0" smtClean="0">
              <a:solidFill>
                <a:schemeClr val="bg1"/>
              </a:solidFill>
            </a:endParaRPr>
          </a:p>
          <a:p>
            <a:pPr marL="420624" indent="-384048" fontAlgn="auto">
              <a:spcAft>
                <a:spcPts val="0"/>
              </a:spcAft>
              <a:buFont typeface="Wingdings 2"/>
              <a:buChar char=""/>
              <a:defRPr/>
            </a:pPr>
            <a:r>
              <a:rPr lang="en-US" sz="2800" b="1" dirty="0" smtClean="0">
                <a:solidFill>
                  <a:schemeClr val="bg1"/>
                </a:solidFill>
              </a:rPr>
              <a:t>Consistent Consequences:</a:t>
            </a:r>
          </a:p>
          <a:p>
            <a:pPr marL="420624" indent="-384048" fontAlgn="auto">
              <a:spcAft>
                <a:spcPts val="0"/>
              </a:spcAft>
              <a:buFont typeface="Wingdings 2"/>
              <a:buChar char=""/>
              <a:defRPr/>
            </a:pPr>
            <a:r>
              <a:rPr lang="en-US" sz="2800" dirty="0" smtClean="0">
                <a:solidFill>
                  <a:schemeClr val="bg1"/>
                </a:solidFill>
              </a:rPr>
              <a:t>Enforcing a consequence even if a child changes his tune. </a:t>
            </a:r>
          </a:p>
          <a:p>
            <a:pPr marL="420624" indent="-384048" fontAlgn="auto">
              <a:spcAft>
                <a:spcPts val="0"/>
              </a:spcAft>
              <a:buFont typeface="Wingdings 2"/>
              <a:buChar char=""/>
              <a:defRPr/>
            </a:pPr>
            <a:r>
              <a:rPr lang="en-US" sz="2800" dirty="0" smtClean="0">
                <a:solidFill>
                  <a:schemeClr val="bg1"/>
                </a:solidFill>
              </a:rPr>
              <a:t>For example, if a misbehavior occurs in the morning with a consequence to take place at lunch time, even if the student is good for the rest of the morning, he or she must still receive the consequence.</a:t>
            </a:r>
          </a:p>
          <a:p>
            <a:pPr marL="420624" indent="-384048" fontAlgn="auto">
              <a:spcAft>
                <a:spcPts val="0"/>
              </a:spcAft>
              <a:buFont typeface="Wingdings 2"/>
              <a:buChar char=""/>
              <a:defRPr/>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533400" y="381000"/>
            <a:ext cx="8077200" cy="1446213"/>
          </a:xfrm>
          <a:prstGeom prst="rect">
            <a:avLst/>
          </a:prstGeom>
          <a:noFill/>
          <a:ln w="9525">
            <a:noFill/>
            <a:miter lim="800000"/>
            <a:headEnd/>
            <a:tailEnd/>
          </a:ln>
        </p:spPr>
        <p:txBody>
          <a:bodyPr>
            <a:spAutoFit/>
          </a:bodyPr>
          <a:lstStyle/>
          <a:p>
            <a:r>
              <a:rPr lang="en-US" sz="4400">
                <a:solidFill>
                  <a:srgbClr val="C00000"/>
                </a:solidFill>
              </a:rPr>
              <a:t>Jones' Positive Discipline Theory</a:t>
            </a:r>
          </a:p>
        </p:txBody>
      </p:sp>
      <p:sp>
        <p:nvSpPr>
          <p:cNvPr id="5" name="TextBox 4"/>
          <p:cNvSpPr txBox="1"/>
          <p:nvPr/>
        </p:nvSpPr>
        <p:spPr>
          <a:xfrm>
            <a:off x="533400" y="1981200"/>
            <a:ext cx="7848600" cy="6462713"/>
          </a:xfrm>
          <a:prstGeom prst="rect">
            <a:avLst/>
          </a:prstGeom>
          <a:noFill/>
        </p:spPr>
        <p:txBody>
          <a:bodyPr>
            <a:spAutoFit/>
          </a:bodyPr>
          <a:lstStyle/>
          <a:p>
            <a:pPr>
              <a:defRPr/>
            </a:pPr>
            <a:r>
              <a:rPr lang="en-US" sz="3600" dirty="0">
                <a:hlinkClick r:id="rId3"/>
              </a:rPr>
              <a:t>Behavior Modification</a:t>
            </a:r>
            <a:endParaRPr lang="en-US" sz="3600" dirty="0"/>
          </a:p>
          <a:p>
            <a:pPr>
              <a:defRPr/>
            </a:pPr>
            <a:endParaRPr lang="en-US" sz="3600" dirty="0"/>
          </a:p>
          <a:p>
            <a:pPr>
              <a:defRPr/>
            </a:pPr>
            <a:r>
              <a:rPr lang="en-US" sz="3600" dirty="0"/>
              <a:t>“Layer Cake” Approach:</a:t>
            </a:r>
          </a:p>
          <a:p>
            <a:pPr>
              <a:defRPr/>
            </a:pPr>
            <a:r>
              <a:rPr lang="en-US" sz="3600" dirty="0"/>
              <a:t>- classroom structure</a:t>
            </a:r>
          </a:p>
          <a:p>
            <a:pPr>
              <a:defRPr/>
            </a:pPr>
            <a:r>
              <a:rPr lang="en-US" sz="3600" dirty="0"/>
              <a:t>- limit setting</a:t>
            </a:r>
            <a:br>
              <a:rPr lang="en-US" sz="3600" dirty="0"/>
            </a:br>
            <a:r>
              <a:rPr lang="en-US" sz="3600" dirty="0"/>
              <a:t>- </a:t>
            </a:r>
            <a:r>
              <a:rPr lang="en-US" sz="3600" dirty="0"/>
              <a:t>responsibility </a:t>
            </a:r>
            <a:r>
              <a:rPr lang="en-US" sz="3600" dirty="0"/>
              <a:t>training</a:t>
            </a:r>
          </a:p>
          <a:p>
            <a:pPr marL="285750" indent="-285750">
              <a:buFontTx/>
              <a:buChar char="-"/>
              <a:defRPr/>
            </a:pPr>
            <a:r>
              <a:rPr lang="en-US" sz="3600" dirty="0"/>
              <a:t>backup systems</a:t>
            </a:r>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pic>
        <p:nvPicPr>
          <p:cNvPr id="48132" name="Picture 2" descr="http://hostedmedia.reimanpub.com/TOH/Images/Photos/37/exps15069_BLC964165D5B.jpg"/>
          <p:cNvPicPr>
            <a:picLocks noChangeAspect="1" noChangeArrowheads="1"/>
          </p:cNvPicPr>
          <p:nvPr/>
        </p:nvPicPr>
        <p:blipFill>
          <a:blip r:embed="rId4"/>
          <a:srcRect/>
          <a:stretch>
            <a:fillRect/>
          </a:stretch>
        </p:blipFill>
        <p:spPr bwMode="auto">
          <a:xfrm>
            <a:off x="5726113" y="2362200"/>
            <a:ext cx="3390900" cy="33909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50178" name="TextBox 4"/>
          <p:cNvSpPr txBox="1">
            <a:spLocks noChangeArrowheads="1"/>
          </p:cNvSpPr>
          <p:nvPr/>
        </p:nvSpPr>
        <p:spPr bwMode="auto">
          <a:xfrm>
            <a:off x="166688" y="0"/>
            <a:ext cx="8001000" cy="8064500"/>
          </a:xfrm>
          <a:prstGeom prst="rect">
            <a:avLst/>
          </a:prstGeom>
          <a:noFill/>
          <a:ln w="9525">
            <a:noFill/>
            <a:miter lim="800000"/>
            <a:headEnd/>
            <a:tailEnd/>
          </a:ln>
        </p:spPr>
        <p:txBody>
          <a:bodyPr>
            <a:spAutoFit/>
          </a:bodyPr>
          <a:lstStyle/>
          <a:p>
            <a:endParaRPr lang="en-US" sz="3600"/>
          </a:p>
          <a:p>
            <a:r>
              <a:rPr lang="en-US" sz="2000" b="1"/>
              <a:t>Classroom structure </a:t>
            </a:r>
            <a:r>
              <a:rPr lang="en-US" sz="2000"/>
              <a:t>- arrangement of furniture, ability to get around the classroom freely, teacher’s proximity to the students, rules and procedures.</a:t>
            </a:r>
            <a:br>
              <a:rPr lang="en-US" sz="2000"/>
            </a:br>
            <a:endParaRPr lang="en-US" sz="2000"/>
          </a:p>
          <a:p>
            <a:r>
              <a:rPr lang="en-US" sz="2000" b="1"/>
              <a:t>Limit setting </a:t>
            </a:r>
            <a:r>
              <a:rPr lang="en-US" sz="2000"/>
              <a:t>– discipline comes before instruction.  The teacher must “mean business” – use body language and eye contact to quell disruptions.  It is important that teachers respond to misbehavior in a calm manner and do not overreact physically or emotionally.</a:t>
            </a:r>
          </a:p>
          <a:p>
            <a:endParaRPr lang="en-US" sz="2000" b="1"/>
          </a:p>
          <a:p>
            <a:r>
              <a:rPr lang="en-US" sz="2000" b="1"/>
              <a:t>Responsibility training </a:t>
            </a:r>
            <a:r>
              <a:rPr lang="en-US" sz="2000"/>
              <a:t>– teaching students to be attentive and accountable for their work through a series of positive incentives.</a:t>
            </a:r>
          </a:p>
          <a:p>
            <a:endParaRPr lang="en-US" sz="2000"/>
          </a:p>
          <a:p>
            <a:r>
              <a:rPr lang="en-US" sz="2000" b="1"/>
              <a:t>Backup systems </a:t>
            </a:r>
            <a:r>
              <a:rPr lang="en-US" sz="2000"/>
              <a:t>– negative consequences ranging from a warning to school expulsion.  Most teachers should be able to deal with the low-range backup systems in class without resorting to administrative help.</a:t>
            </a:r>
          </a:p>
          <a:p>
            <a:endParaRPr lang="en-US"/>
          </a:p>
          <a:p>
            <a:endParaRPr lang="en-US"/>
          </a:p>
          <a:p>
            <a:endParaRPr lang="en-US"/>
          </a:p>
          <a:p>
            <a:endParaRPr lang="en-US"/>
          </a:p>
          <a:p>
            <a:endParaRPr lang="en-US"/>
          </a:p>
          <a:p>
            <a:endParaRPr lang="en-US"/>
          </a:p>
          <a:p>
            <a:endParaRPr lang="en-US"/>
          </a:p>
          <a:p>
            <a:endParaRPr lang="en-US"/>
          </a:p>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2226" name="Title 0"/>
          <p:cNvSpPr>
            <a:spLocks noGrp="1" noChangeArrowheads="1"/>
          </p:cNvSpPr>
          <p:nvPr>
            <p:ph type="title"/>
          </p:nvPr>
        </p:nvSpPr>
        <p:spPr/>
        <p:txBody>
          <a:bodyPr anchor="t"/>
          <a:lstStyle/>
          <a:p>
            <a:r>
              <a:rPr lang="en-US" sz="4400" smtClean="0">
                <a:solidFill>
                  <a:srgbClr val="FFC000"/>
                </a:solidFill>
              </a:rPr>
              <a:t>ASSERTIVE DISCIPLINE</a:t>
            </a:r>
            <a:r>
              <a:rPr lang="en-US" sz="4400" smtClean="0">
                <a:solidFill>
                  <a:srgbClr val="000000"/>
                </a:solidFill>
                <a:latin typeface="Arial" charset="0"/>
              </a:rPr>
              <a:t/>
            </a:r>
            <a:br>
              <a:rPr lang="en-US" sz="4400" smtClean="0">
                <a:solidFill>
                  <a:srgbClr val="000000"/>
                </a:solidFill>
                <a:latin typeface="Arial" charset="0"/>
              </a:rPr>
            </a:br>
            <a:r>
              <a:rPr lang="en-US" sz="4400" smtClean="0">
                <a:solidFill>
                  <a:srgbClr val="000000"/>
                </a:solidFill>
                <a:latin typeface="Arial" charset="0"/>
              </a:rPr>
              <a:t>Lee Canter</a:t>
            </a:r>
            <a:br>
              <a:rPr lang="en-US" sz="4400" smtClean="0">
                <a:solidFill>
                  <a:srgbClr val="000000"/>
                </a:solidFill>
                <a:latin typeface="Arial" charset="0"/>
              </a:rPr>
            </a:br>
            <a:r>
              <a:rPr lang="en-US" sz="4400" smtClean="0">
                <a:solidFill>
                  <a:srgbClr val="000000"/>
                </a:solidFill>
                <a:latin typeface="Arial" charset="0"/>
              </a:rPr>
              <a:t> </a:t>
            </a:r>
            <a:br>
              <a:rPr lang="en-US" sz="4400" smtClean="0">
                <a:solidFill>
                  <a:srgbClr val="000000"/>
                </a:solidFill>
                <a:latin typeface="Arial" charset="0"/>
              </a:rPr>
            </a:br>
            <a:endParaRPr lang="en-US" sz="4400" smtClean="0">
              <a:solidFill>
                <a:srgbClr val="000000"/>
              </a:solidFill>
              <a:latin typeface="Arial" charset="0"/>
            </a:endParaRPr>
          </a:p>
        </p:txBody>
      </p:sp>
      <p:sp>
        <p:nvSpPr>
          <p:cNvPr id="3" name="Content Placeholder 2"/>
          <p:cNvSpPr>
            <a:spLocks noGrp="1"/>
          </p:cNvSpPr>
          <p:nvPr>
            <p:ph idx="1"/>
          </p:nvPr>
        </p:nvSpPr>
        <p:spPr/>
        <p:txBody>
          <a:bodyPr>
            <a:normAutofit fontScale="85000" lnSpcReduction="20000"/>
          </a:bodyPr>
          <a:lstStyle/>
          <a:p>
            <a:pPr marL="36576" indent="0" fontAlgn="auto">
              <a:spcAft>
                <a:spcPts val="0"/>
              </a:spcAft>
              <a:buFont typeface="Wingdings 2"/>
              <a:buNone/>
              <a:defRPr/>
            </a:pPr>
            <a:endParaRPr lang="en-US" sz="3200" dirty="0" smtClean="0">
              <a:solidFill>
                <a:srgbClr val="000000"/>
              </a:solidFill>
            </a:endParaRPr>
          </a:p>
          <a:p>
            <a:pPr marL="36576" indent="0" fontAlgn="auto">
              <a:spcAft>
                <a:spcPts val="0"/>
              </a:spcAft>
              <a:buFont typeface="Wingdings 2"/>
              <a:buNone/>
              <a:defRPr/>
            </a:pPr>
            <a:r>
              <a:rPr lang="en-US" sz="3200" dirty="0" smtClean="0">
                <a:solidFill>
                  <a:srgbClr val="000000"/>
                </a:solidFill>
              </a:rPr>
              <a:t>Basis: No student has the right to interrupt the teacher’s lesson and disturb the learning of his/her fellow students.</a:t>
            </a:r>
          </a:p>
          <a:p>
            <a:pPr marL="36576" indent="0" fontAlgn="auto">
              <a:spcAft>
                <a:spcPts val="0"/>
              </a:spcAft>
              <a:buFont typeface="Wingdings 2"/>
              <a:buNone/>
              <a:defRPr/>
            </a:pPr>
            <a:endParaRPr lang="en-US" sz="3200" dirty="0" smtClean="0">
              <a:solidFill>
                <a:srgbClr val="000000"/>
              </a:solidFill>
            </a:endParaRPr>
          </a:p>
          <a:p>
            <a:pPr marL="36576" indent="0" fontAlgn="auto">
              <a:spcAft>
                <a:spcPts val="0"/>
              </a:spcAft>
              <a:buFont typeface="Wingdings 2"/>
              <a:buNone/>
              <a:defRPr/>
            </a:pPr>
            <a:r>
              <a:rPr lang="en-US" sz="3200" dirty="0" smtClean="0">
                <a:solidFill>
                  <a:srgbClr val="000000"/>
                </a:solidFill>
              </a:rPr>
              <a:t>The Solution: </a:t>
            </a:r>
            <a:r>
              <a:rPr lang="en-US" sz="3200" b="1" dirty="0" smtClean="0">
                <a:solidFill>
                  <a:srgbClr val="000000"/>
                </a:solidFill>
              </a:rPr>
              <a:t>A Systematic </a:t>
            </a:r>
            <a:r>
              <a:rPr lang="en-US" sz="3200" b="1" dirty="0">
                <a:solidFill>
                  <a:srgbClr val="000000"/>
                </a:solidFill>
              </a:rPr>
              <a:t>Discipline </a:t>
            </a:r>
            <a:r>
              <a:rPr lang="en-US" sz="3200" b="1" dirty="0" smtClean="0">
                <a:solidFill>
                  <a:srgbClr val="000000"/>
                </a:solidFill>
              </a:rPr>
              <a:t>Plan with </a:t>
            </a:r>
            <a:r>
              <a:rPr lang="en-US" sz="3200" b="1" dirty="0">
                <a:solidFill>
                  <a:srgbClr val="000000"/>
                </a:solidFill>
              </a:rPr>
              <a:t>a maximum of 5 </a:t>
            </a:r>
            <a:r>
              <a:rPr lang="en-US" sz="3200" b="1" dirty="0" smtClean="0">
                <a:solidFill>
                  <a:srgbClr val="000000"/>
                </a:solidFill>
              </a:rPr>
              <a:t>rules</a:t>
            </a:r>
          </a:p>
          <a:p>
            <a:pPr marL="36576" indent="0" fontAlgn="auto">
              <a:spcAft>
                <a:spcPts val="0"/>
              </a:spcAft>
              <a:buFont typeface="Wingdings 2"/>
              <a:buNone/>
              <a:defRPr/>
            </a:pPr>
            <a:endParaRPr lang="en-US" sz="3200" dirty="0" smtClean="0">
              <a:solidFill>
                <a:srgbClr val="000000"/>
              </a:solidFill>
            </a:endParaRPr>
          </a:p>
          <a:p>
            <a:pPr marL="36576" indent="0" fontAlgn="auto">
              <a:spcAft>
                <a:spcPts val="0"/>
              </a:spcAft>
              <a:buFont typeface="Wingdings 2"/>
              <a:buNone/>
              <a:defRPr/>
            </a:pPr>
            <a:r>
              <a:rPr lang="en-US" sz="3200" dirty="0" smtClean="0">
                <a:solidFill>
                  <a:srgbClr val="000000"/>
                </a:solidFill>
              </a:rPr>
              <a:t>ONLY INCLUDE RULES THE TEACHER IS COMFORTABLE ENFORCING.</a:t>
            </a:r>
            <a:br>
              <a:rPr lang="en-US" sz="3200" dirty="0" smtClean="0">
                <a:solidFill>
                  <a:srgbClr val="000000"/>
                </a:solidFill>
              </a:rPr>
            </a:br>
            <a:endParaRPr lang="en-US" sz="3200" dirty="0" smtClea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1066800"/>
            <a:ext cx="7467600" cy="5059363"/>
          </a:xfrm>
        </p:spPr>
        <p:txBody>
          <a:bodyPr/>
          <a:lstStyle/>
          <a:p>
            <a:pPr marL="36513" indent="0">
              <a:buFont typeface="Wingdings 2" pitchFamily="18" charset="2"/>
              <a:buNone/>
            </a:pPr>
            <a:r>
              <a:rPr lang="en-US" sz="2800" smtClean="0">
                <a:solidFill>
                  <a:schemeClr val="bg1"/>
                </a:solidFill>
              </a:rPr>
              <a:t>Canter suggests using graduated consequences, like the example below:</a:t>
            </a:r>
          </a:p>
          <a:p>
            <a:pPr marL="36513" indent="0">
              <a:lnSpc>
                <a:spcPct val="200000"/>
              </a:lnSpc>
              <a:buFont typeface="Wingdings 2" pitchFamily="18" charset="2"/>
              <a:buNone/>
            </a:pPr>
            <a:r>
              <a:rPr lang="en-US" sz="2800" smtClean="0">
                <a:solidFill>
                  <a:schemeClr val="bg1"/>
                </a:solidFill>
              </a:rPr>
              <a:t>First offense: student warning</a:t>
            </a:r>
            <a:br>
              <a:rPr lang="en-US" sz="2800" smtClean="0">
                <a:solidFill>
                  <a:schemeClr val="bg1"/>
                </a:solidFill>
              </a:rPr>
            </a:br>
            <a:r>
              <a:rPr lang="en-US" sz="2800" smtClean="0">
                <a:solidFill>
                  <a:schemeClr val="bg1"/>
                </a:solidFill>
              </a:rPr>
              <a:t>Second offense: ten minute timeout</a:t>
            </a:r>
            <a:br>
              <a:rPr lang="en-US" sz="2800" smtClean="0">
                <a:solidFill>
                  <a:schemeClr val="bg1"/>
                </a:solidFill>
              </a:rPr>
            </a:br>
            <a:r>
              <a:rPr lang="en-US" sz="2800" smtClean="0">
                <a:solidFill>
                  <a:schemeClr val="bg1"/>
                </a:solidFill>
              </a:rPr>
              <a:t>Third offense: fifteen minute timeout</a:t>
            </a:r>
            <a:br>
              <a:rPr lang="en-US" sz="2800" smtClean="0">
                <a:solidFill>
                  <a:schemeClr val="bg1"/>
                </a:solidFill>
              </a:rPr>
            </a:br>
            <a:r>
              <a:rPr lang="en-US" sz="2800" smtClean="0">
                <a:solidFill>
                  <a:schemeClr val="bg1"/>
                </a:solidFill>
              </a:rPr>
              <a:t>Fourth offense: call home</a:t>
            </a:r>
            <a:br>
              <a:rPr lang="en-US" sz="2800" smtClean="0">
                <a:solidFill>
                  <a:schemeClr val="bg1"/>
                </a:solidFill>
              </a:rPr>
            </a:br>
            <a:r>
              <a:rPr lang="en-US" sz="2800" smtClean="0">
                <a:solidFill>
                  <a:schemeClr val="bg1"/>
                </a:solidFill>
              </a:rPr>
              <a:t>Fifth offense: visit to the principal’s office.</a:t>
            </a:r>
            <a:br>
              <a:rPr lang="en-US" sz="2800" smtClean="0">
                <a:solidFill>
                  <a:schemeClr val="bg1"/>
                </a:solidFill>
              </a:rPr>
            </a:br>
            <a:endParaRPr lang="en-US" sz="2800" smtClean="0">
              <a:solidFill>
                <a:schemeClr val="bg1"/>
              </a:solidFill>
            </a:endParaRPr>
          </a:p>
        </p:txBody>
      </p:sp>
      <p:sp>
        <p:nvSpPr>
          <p:cNvPr id="54275" name="Title 3"/>
          <p:cNvSpPr>
            <a:spLocks noGrp="1"/>
          </p:cNvSpPr>
          <p:nvPr>
            <p:ph type="title"/>
          </p:nvPr>
        </p:nvSpPr>
        <p:spPr>
          <a:xfrm>
            <a:off x="457200" y="0"/>
            <a:ext cx="7467600" cy="884238"/>
          </a:xfrm>
        </p:spPr>
        <p:txBody>
          <a:bodyPr/>
          <a:lstStyle/>
          <a:p>
            <a:r>
              <a:rPr lang="en-US" sz="4400" b="1" smtClean="0">
                <a:solidFill>
                  <a:schemeClr val="bg1"/>
                </a:solidFill>
              </a:rPr>
              <a:t>Graduated consequences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3"/>
          <a:srcRect/>
          <a:stretch>
            <a:fillRect/>
          </a:stretch>
        </p:blipFill>
        <p:spPr bwMode="auto">
          <a:xfrm>
            <a:off x="6629400" y="0"/>
            <a:ext cx="2514600" cy="1887538"/>
          </a:xfrm>
          <a:prstGeom prst="rect">
            <a:avLst/>
          </a:prstGeom>
          <a:noFill/>
          <a:ln w="9525">
            <a:noFill/>
            <a:miter lim="800000"/>
            <a:headEnd/>
            <a:tailEnd/>
          </a:ln>
        </p:spPr>
      </p:pic>
      <p:sp>
        <p:nvSpPr>
          <p:cNvPr id="56323" name="Title 1"/>
          <p:cNvSpPr>
            <a:spLocks noGrp="1"/>
          </p:cNvSpPr>
          <p:nvPr>
            <p:ph type="title"/>
          </p:nvPr>
        </p:nvSpPr>
        <p:spPr/>
        <p:txBody>
          <a:bodyPr/>
          <a:lstStyle/>
          <a:p>
            <a:r>
              <a:rPr lang="en-US" smtClean="0"/>
              <a:t>No Assuming…</a:t>
            </a:r>
          </a:p>
        </p:txBody>
      </p:sp>
      <p:sp>
        <p:nvSpPr>
          <p:cNvPr id="3" name="Content Placeholder 2"/>
          <p:cNvSpPr>
            <a:spLocks noGrp="1"/>
          </p:cNvSpPr>
          <p:nvPr>
            <p:ph idx="1"/>
          </p:nvPr>
        </p:nvSpPr>
        <p:spPr/>
        <p:txBody>
          <a:bodyPr>
            <a:normAutofit fontScale="70000" lnSpcReduction="20000"/>
          </a:bodyPr>
          <a:lstStyle/>
          <a:p>
            <a:pPr marL="420624" indent="-384048" fontAlgn="auto">
              <a:spcAft>
                <a:spcPts val="0"/>
              </a:spcAft>
              <a:buFont typeface="Wingdings 2"/>
              <a:buChar char=""/>
              <a:defRPr/>
            </a:pPr>
            <a:endParaRPr lang="en-US" sz="3200" dirty="0" smtClean="0">
              <a:solidFill>
                <a:schemeClr val="bg1"/>
              </a:solidFill>
            </a:endParaRPr>
          </a:p>
          <a:p>
            <a:pPr marL="420624" indent="-384048" fontAlgn="auto">
              <a:spcAft>
                <a:spcPts val="0"/>
              </a:spcAft>
              <a:buFont typeface="Wingdings 2"/>
              <a:buChar char=""/>
              <a:defRPr/>
            </a:pPr>
            <a:r>
              <a:rPr lang="en-US" sz="3200" dirty="0" smtClean="0">
                <a:solidFill>
                  <a:schemeClr val="bg1"/>
                </a:solidFill>
              </a:rPr>
              <a:t>Teachers must </a:t>
            </a:r>
            <a:r>
              <a:rPr lang="en-US" sz="3200" i="1" dirty="0" smtClean="0">
                <a:solidFill>
                  <a:schemeClr val="bg1"/>
                </a:solidFill>
              </a:rPr>
              <a:t>teach</a:t>
            </a:r>
            <a:r>
              <a:rPr lang="en-US" sz="3200" dirty="0" smtClean="0">
                <a:solidFill>
                  <a:schemeClr val="bg1"/>
                </a:solidFill>
              </a:rPr>
              <a:t> appropriate behavior. Do not assume the students already know what the expectations are.</a:t>
            </a:r>
          </a:p>
          <a:p>
            <a:pPr marL="420624" indent="-384048" fontAlgn="auto">
              <a:spcAft>
                <a:spcPts val="0"/>
              </a:spcAft>
              <a:buFont typeface="Wingdings 2"/>
              <a:buChar char=""/>
              <a:defRPr/>
            </a:pPr>
            <a:endParaRPr lang="en-US" sz="3200" dirty="0" smtClean="0">
              <a:solidFill>
                <a:schemeClr val="bg1"/>
              </a:solidFill>
            </a:endParaRPr>
          </a:p>
          <a:p>
            <a:pPr marL="420624" indent="-384048" fontAlgn="auto">
              <a:spcAft>
                <a:spcPts val="0"/>
              </a:spcAft>
              <a:buFont typeface="Wingdings 2"/>
              <a:buChar char=""/>
              <a:defRPr/>
            </a:pPr>
            <a:r>
              <a:rPr lang="en-US" sz="3200" dirty="0" smtClean="0">
                <a:solidFill>
                  <a:schemeClr val="bg1"/>
                </a:solidFill>
              </a:rPr>
              <a:t> Then the teacher must reinforce the appropriate behavior when it occurs: </a:t>
            </a:r>
            <a:r>
              <a:rPr lang="en-US" sz="3200" i="1" dirty="0" smtClean="0">
                <a:solidFill>
                  <a:schemeClr val="bg1"/>
                </a:solidFill>
              </a:rPr>
              <a:t>praise students for following directions.</a:t>
            </a:r>
            <a:r>
              <a:rPr lang="en-US" sz="3200" dirty="0" smtClean="0">
                <a:solidFill>
                  <a:schemeClr val="bg1"/>
                </a:solidFill>
              </a:rPr>
              <a:t> </a:t>
            </a:r>
          </a:p>
          <a:p>
            <a:pPr marL="420624" indent="-384048" fontAlgn="auto">
              <a:spcAft>
                <a:spcPts val="0"/>
              </a:spcAft>
              <a:buFont typeface="Wingdings 2"/>
              <a:buChar char=""/>
              <a:defRPr/>
            </a:pPr>
            <a:r>
              <a:rPr lang="en-US" sz="3200" dirty="0" smtClean="0">
                <a:solidFill>
                  <a:schemeClr val="bg1"/>
                </a:solidFill>
              </a:rPr>
              <a:t/>
            </a:r>
            <a:br>
              <a:rPr lang="en-US" sz="3200" dirty="0" smtClean="0">
                <a:solidFill>
                  <a:schemeClr val="bg1"/>
                </a:solidFill>
              </a:rPr>
            </a:br>
            <a:r>
              <a:rPr lang="en-US" sz="3200" dirty="0" smtClean="0">
                <a:solidFill>
                  <a:schemeClr val="bg1"/>
                </a:solidFill>
              </a:rPr>
              <a:t>Canter suggests praising 2 students for doing the right thing before punishing a negative behavior.</a:t>
            </a:r>
            <a:br>
              <a:rPr lang="en-US" sz="3200" dirty="0" smtClean="0">
                <a:solidFill>
                  <a:schemeClr val="bg1"/>
                </a:solidFill>
              </a:rPr>
            </a:br>
            <a:endParaRPr lang="en-US" sz="3200" dirty="0" smtClean="0">
              <a:solidFill>
                <a:schemeClr val="bg1"/>
              </a:solidFill>
            </a:endParaRPr>
          </a:p>
          <a:p>
            <a:pPr marL="420624" indent="-384048" fontAlgn="auto">
              <a:spcAft>
                <a:spcPts val="0"/>
              </a:spcAft>
              <a:buFont typeface="Wingdings 2"/>
              <a:buChar char=""/>
              <a:defRPr/>
            </a:pPr>
            <a:r>
              <a:rPr lang="en-US" sz="3200" dirty="0" smtClean="0">
                <a:solidFill>
                  <a:schemeClr val="bg1"/>
                </a:solidFill>
              </a:rPr>
              <a:t>It is the student’s CHOICE to follow/break the rules.</a:t>
            </a:r>
            <a:br>
              <a:rPr lang="en-US" sz="3200" dirty="0" smtClean="0">
                <a:solidFill>
                  <a:schemeClr val="bg1"/>
                </a:solidFill>
              </a:rPr>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5662"/>
        </a:solidFill>
        <a:effectLst/>
      </p:bgPr>
    </p:bg>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sz="4400" smtClean="0">
                <a:solidFill>
                  <a:schemeClr val="bg1"/>
                </a:solidFill>
              </a:rPr>
              <a:t>PRAISE EVERYDAY!</a:t>
            </a:r>
          </a:p>
        </p:txBody>
      </p:sp>
      <p:sp>
        <p:nvSpPr>
          <p:cNvPr id="3" name="Content Placeholder 2"/>
          <p:cNvSpPr>
            <a:spLocks noGrp="1"/>
          </p:cNvSpPr>
          <p:nvPr>
            <p:ph idx="1"/>
          </p:nvPr>
        </p:nvSpPr>
        <p:spPr/>
        <p:txBody>
          <a:bodyPr>
            <a:normAutofit fontScale="85000" lnSpcReduction="10000"/>
          </a:bodyPr>
          <a:lstStyle/>
          <a:p>
            <a:pPr marL="36576" indent="0" fontAlgn="auto">
              <a:spcAft>
                <a:spcPts val="0"/>
              </a:spcAft>
              <a:buFont typeface="Wingdings 2"/>
              <a:buNone/>
              <a:defRPr/>
            </a:pPr>
            <a:r>
              <a:rPr lang="en-US" sz="3200" dirty="0" smtClean="0">
                <a:solidFill>
                  <a:schemeClr val="bg1"/>
                </a:solidFill>
              </a:rPr>
              <a:t>GOAL: to praise every student every day.</a:t>
            </a:r>
          </a:p>
          <a:p>
            <a:pPr marL="36576" indent="0" fontAlgn="auto">
              <a:spcAft>
                <a:spcPts val="0"/>
              </a:spcAft>
              <a:buFont typeface="Wingdings 2"/>
              <a:buNone/>
              <a:defRPr/>
            </a:pPr>
            <a:endParaRPr lang="en-US" sz="3200" dirty="0" smtClean="0">
              <a:solidFill>
                <a:schemeClr val="bg1"/>
              </a:solidFill>
            </a:endParaRPr>
          </a:p>
          <a:p>
            <a:pPr marL="36576" indent="0" fontAlgn="auto">
              <a:spcAft>
                <a:spcPts val="0"/>
              </a:spcAft>
              <a:buFont typeface="Wingdings 2"/>
              <a:buNone/>
              <a:defRPr/>
            </a:pPr>
            <a:r>
              <a:rPr lang="en-US" sz="3200" dirty="0" smtClean="0">
                <a:solidFill>
                  <a:schemeClr val="bg1"/>
                </a:solidFill>
              </a:rPr>
              <a:t>Simplifying the Task:</a:t>
            </a:r>
            <a:br>
              <a:rPr lang="en-US" sz="3200" dirty="0" smtClean="0">
                <a:solidFill>
                  <a:schemeClr val="bg1"/>
                </a:solidFill>
              </a:rPr>
            </a:br>
            <a:r>
              <a:rPr lang="en-US" sz="3200" dirty="0" smtClean="0">
                <a:solidFill>
                  <a:schemeClr val="bg1"/>
                </a:solidFill>
              </a:rPr>
              <a:t>Marbles in a Jar</a:t>
            </a:r>
          </a:p>
          <a:p>
            <a:pPr marL="36576" indent="0" fontAlgn="auto">
              <a:spcAft>
                <a:spcPts val="0"/>
              </a:spcAft>
              <a:buFont typeface="Wingdings 2"/>
              <a:buNone/>
              <a:defRPr/>
            </a:pPr>
            <a:r>
              <a:rPr lang="en-US" sz="3200" dirty="0" smtClean="0">
                <a:solidFill>
                  <a:schemeClr val="bg1"/>
                </a:solidFill>
              </a:rPr>
              <a:t>Ready to fill in awards</a:t>
            </a:r>
          </a:p>
          <a:p>
            <a:pPr marL="36576" indent="0" fontAlgn="auto">
              <a:spcAft>
                <a:spcPts val="0"/>
              </a:spcAft>
              <a:buFont typeface="Wingdings 2"/>
              <a:buNone/>
              <a:defRPr/>
            </a:pPr>
            <a:r>
              <a:rPr lang="en-US" sz="3200" dirty="0" smtClean="0">
                <a:solidFill>
                  <a:schemeClr val="bg1"/>
                </a:solidFill>
              </a:rPr>
              <a:t>Monthly citizen slips</a:t>
            </a:r>
          </a:p>
          <a:p>
            <a:pPr marL="36576" indent="0" fontAlgn="auto">
              <a:spcAft>
                <a:spcPts val="0"/>
              </a:spcAft>
              <a:buFont typeface="Wingdings 2"/>
              <a:buNone/>
              <a:defRPr/>
            </a:pPr>
            <a:endParaRPr lang="en-US" sz="3200" dirty="0" smtClean="0">
              <a:solidFill>
                <a:schemeClr val="bg1"/>
              </a:solidFill>
            </a:endParaRPr>
          </a:p>
          <a:p>
            <a:pPr marL="36576" indent="0" fontAlgn="auto">
              <a:spcAft>
                <a:spcPts val="0"/>
              </a:spcAft>
              <a:buFont typeface="Wingdings 2"/>
              <a:buNone/>
              <a:defRPr/>
            </a:pPr>
            <a:r>
              <a:rPr lang="en-US" sz="3200" dirty="0" smtClean="0">
                <a:solidFill>
                  <a:schemeClr val="bg1"/>
                </a:solidFill>
              </a:rPr>
              <a:t>PURPOSE: to concentrate on the positive, not the negative. Otherwise, it reinforces the idea  that negative behavior brings attention.</a:t>
            </a:r>
          </a:p>
          <a:p>
            <a:pPr marL="36576" indent="0" fontAlgn="auto">
              <a:spcAft>
                <a:spcPts val="0"/>
              </a:spcAft>
              <a:buFont typeface="Wingdings 2"/>
              <a:buNone/>
              <a:defRPr/>
            </a:pPr>
            <a:endParaRPr lang="en-US" sz="3200" dirty="0" smtClean="0">
              <a:solidFill>
                <a:schemeClr val="bg1"/>
              </a:solidFill>
            </a:endParaRPr>
          </a:p>
          <a:p>
            <a:pPr marL="36576" indent="0" fontAlgn="auto">
              <a:spcAft>
                <a:spcPts val="0"/>
              </a:spcAft>
              <a:buFont typeface="Wingdings 2"/>
              <a:buNone/>
              <a:defRPr/>
            </a:pPr>
            <a:endParaRPr lang="en-US" sz="3200" dirty="0" smtClean="0">
              <a:solidFill>
                <a:schemeClr val="bg1"/>
              </a:solidFill>
            </a:endParaRPr>
          </a:p>
          <a:p>
            <a:pPr marL="36576" indent="0" fontAlgn="auto">
              <a:spcAft>
                <a:spcPts val="0"/>
              </a:spcAft>
              <a:buFont typeface="Wingdings 2"/>
              <a:buNone/>
              <a:defRPr/>
            </a:pPr>
            <a:endParaRPr lang="en-US" sz="3200" dirty="0">
              <a:solidFill>
                <a:schemeClr val="bg1"/>
              </a:solidFill>
            </a:endParaRPr>
          </a:p>
        </p:txBody>
      </p:sp>
      <p:pic>
        <p:nvPicPr>
          <p:cNvPr id="58372" name="Picture 2"/>
          <p:cNvPicPr>
            <a:picLocks noChangeAspect="1" noChangeArrowheads="1"/>
          </p:cNvPicPr>
          <p:nvPr/>
        </p:nvPicPr>
        <p:blipFill>
          <a:blip r:embed="rId3"/>
          <a:srcRect/>
          <a:stretch>
            <a:fillRect/>
          </a:stretch>
        </p:blipFill>
        <p:spPr bwMode="auto">
          <a:xfrm>
            <a:off x="6946900" y="1905000"/>
            <a:ext cx="1949450" cy="2697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274638"/>
            <a:ext cx="7467600" cy="792162"/>
          </a:xfrm>
        </p:spPr>
        <p:txBody>
          <a:bodyPr/>
          <a:lstStyle/>
          <a:p>
            <a:r>
              <a:rPr lang="en-US" sz="4400" smtClean="0">
                <a:solidFill>
                  <a:schemeClr val="bg1"/>
                </a:solidFill>
              </a:rPr>
              <a:t>I-messages</a:t>
            </a:r>
          </a:p>
        </p:txBody>
      </p:sp>
      <p:sp>
        <p:nvSpPr>
          <p:cNvPr id="3" name="Content Placeholder 2"/>
          <p:cNvSpPr>
            <a:spLocks noGrp="1"/>
          </p:cNvSpPr>
          <p:nvPr>
            <p:ph idx="1"/>
          </p:nvPr>
        </p:nvSpPr>
        <p:spPr>
          <a:xfrm>
            <a:off x="457200" y="838200"/>
            <a:ext cx="7467600" cy="6019800"/>
          </a:xfrm>
        </p:spPr>
        <p:txBody>
          <a:bodyPr>
            <a:normAutofit fontScale="92500" lnSpcReduction="20000"/>
          </a:bodyPr>
          <a:lstStyle/>
          <a:p>
            <a:pPr marL="36576" indent="0" fontAlgn="auto">
              <a:spcAft>
                <a:spcPts val="0"/>
              </a:spcAft>
              <a:buFont typeface="Wingdings 2"/>
              <a:buNone/>
              <a:defRPr/>
            </a:pPr>
            <a:endParaRPr lang="en-US" sz="3200" dirty="0" smtClean="0">
              <a:solidFill>
                <a:schemeClr val="bg1"/>
              </a:solidFill>
            </a:endParaRPr>
          </a:p>
          <a:p>
            <a:pPr marL="36576" indent="0" fontAlgn="auto">
              <a:spcAft>
                <a:spcPts val="0"/>
              </a:spcAft>
              <a:buFont typeface="Wingdings 2"/>
              <a:buNone/>
              <a:defRPr/>
            </a:pPr>
            <a:r>
              <a:rPr lang="en-US" sz="3200" i="1" dirty="0" smtClean="0">
                <a:solidFill>
                  <a:schemeClr val="bg1"/>
                </a:solidFill>
              </a:rPr>
              <a:t>First invented by Thomas Gordon, but Canter created his own version:</a:t>
            </a:r>
          </a:p>
          <a:p>
            <a:pPr marL="36576" indent="0" fontAlgn="auto">
              <a:spcAft>
                <a:spcPts val="0"/>
              </a:spcAft>
              <a:buFont typeface="Wingdings 2"/>
              <a:buNone/>
              <a:defRPr/>
            </a:pPr>
            <a:r>
              <a:rPr lang="en-US" sz="3200" dirty="0" smtClean="0">
                <a:solidFill>
                  <a:schemeClr val="bg1"/>
                </a:solidFill>
              </a:rPr>
              <a:t>I feel…  when you…  I would like…</a:t>
            </a:r>
          </a:p>
          <a:p>
            <a:pPr marL="36576" indent="0" fontAlgn="auto">
              <a:spcAft>
                <a:spcPts val="0"/>
              </a:spcAft>
              <a:buFont typeface="Wingdings 2"/>
              <a:buNone/>
              <a:defRPr/>
            </a:pPr>
            <a:endParaRPr lang="en-US" sz="3200" dirty="0" smtClean="0">
              <a:solidFill>
                <a:schemeClr val="bg1"/>
              </a:solidFill>
            </a:endParaRPr>
          </a:p>
          <a:p>
            <a:pPr marL="36576" indent="0" fontAlgn="auto">
              <a:spcAft>
                <a:spcPts val="0"/>
              </a:spcAft>
              <a:buFont typeface="Wingdings 2"/>
              <a:buNone/>
              <a:defRPr/>
            </a:pPr>
            <a:r>
              <a:rPr lang="en-US" sz="3200" dirty="0" smtClean="0">
                <a:solidFill>
                  <a:schemeClr val="bg1"/>
                </a:solidFill>
              </a:rPr>
              <a:t>Teachers </a:t>
            </a:r>
            <a:r>
              <a:rPr lang="en-US" sz="3200" dirty="0">
                <a:solidFill>
                  <a:schemeClr val="bg1"/>
                </a:solidFill>
              </a:rPr>
              <a:t>should </a:t>
            </a:r>
            <a:r>
              <a:rPr lang="en-US" sz="3200" dirty="0" smtClean="0">
                <a:solidFill>
                  <a:schemeClr val="bg1"/>
                </a:solidFill>
              </a:rPr>
              <a:t>use the Canter version of  I-messages </a:t>
            </a:r>
            <a:r>
              <a:rPr lang="en-US" sz="3200" dirty="0">
                <a:solidFill>
                  <a:schemeClr val="bg1"/>
                </a:solidFill>
              </a:rPr>
              <a:t>to help students understand the impact of misbehavior </a:t>
            </a:r>
            <a:r>
              <a:rPr lang="en-US" sz="3200" b="1" dirty="0">
                <a:solidFill>
                  <a:schemeClr val="bg1"/>
                </a:solidFill>
              </a:rPr>
              <a:t>and the appropriate behavior that should take place instead</a:t>
            </a:r>
            <a:r>
              <a:rPr lang="en-US" sz="3200" b="1" dirty="0" smtClean="0">
                <a:solidFill>
                  <a:schemeClr val="bg1"/>
                </a:solidFill>
              </a:rPr>
              <a:t>. </a:t>
            </a:r>
            <a:r>
              <a:rPr lang="en-US" sz="3200" dirty="0" smtClean="0">
                <a:solidFill>
                  <a:schemeClr val="bg1"/>
                </a:solidFill>
              </a:rPr>
              <a:t>(the Gordon version of I-messages focuses more on feelings than behavior.)</a:t>
            </a:r>
            <a:br>
              <a:rPr lang="en-US" sz="3200" dirty="0" smtClean="0">
                <a:solidFill>
                  <a:schemeClr val="bg1"/>
                </a:solidFill>
              </a:rPr>
            </a:br>
            <a:r>
              <a:rPr lang="en-US" sz="3200" dirty="0" smtClean="0">
                <a:solidFill>
                  <a:schemeClr val="bg1"/>
                </a:solidFill>
              </a:rPr>
              <a:t/>
            </a:r>
            <a:br>
              <a:rPr lang="en-US" sz="3200" dirty="0" smtClean="0">
                <a:solidFill>
                  <a:schemeClr val="bg1"/>
                </a:solidFill>
              </a:rPr>
            </a:br>
            <a:r>
              <a:rPr lang="en-US" sz="3200" dirty="0" smtClean="0">
                <a:solidFill>
                  <a:schemeClr val="bg1"/>
                </a:solidFill>
              </a:rPr>
              <a:t>Ultimately, it helps students </a:t>
            </a:r>
            <a:r>
              <a:rPr lang="en-US" sz="3200" dirty="0">
                <a:solidFill>
                  <a:schemeClr val="bg1"/>
                </a:solidFill>
              </a:rPr>
              <a:t>understand how they are making the teacher feel.</a:t>
            </a:r>
          </a:p>
        </p:txBody>
      </p:sp>
      <p:pic>
        <p:nvPicPr>
          <p:cNvPr id="60420" name="Picture 2"/>
          <p:cNvPicPr>
            <a:picLocks noChangeAspect="1" noChangeArrowheads="1"/>
          </p:cNvPicPr>
          <p:nvPr/>
        </p:nvPicPr>
        <p:blipFill>
          <a:blip r:embed="rId2"/>
          <a:srcRect/>
          <a:stretch>
            <a:fillRect/>
          </a:stretch>
        </p:blipFill>
        <p:spPr bwMode="auto">
          <a:xfrm>
            <a:off x="3983038" y="0"/>
            <a:ext cx="17272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FF33"/>
        </a:solidFill>
        <a:effectLst/>
      </p:bgPr>
    </p:bg>
    <p:spTree>
      <p:nvGrpSpPr>
        <p:cNvPr id="1" name=""/>
        <p:cNvGrpSpPr/>
        <p:nvPr/>
      </p:nvGrpSpPr>
      <p:grpSpPr>
        <a:xfrm>
          <a:off x="0" y="0"/>
          <a:ext cx="0" cy="0"/>
          <a:chOff x="0" y="0"/>
          <a:chExt cx="0" cy="0"/>
        </a:xfrm>
      </p:grpSpPr>
      <p:sp>
        <p:nvSpPr>
          <p:cNvPr id="2" name="Title 0"/>
          <p:cNvSpPr>
            <a:spLocks noGrp="1" noChangeArrowheads="1"/>
          </p:cNvSpPr>
          <p:nvPr>
            <p:ph type="ctrTitle"/>
          </p:nvPr>
        </p:nvSpPr>
        <p:spPr>
          <a:xfrm>
            <a:off x="177800" y="203200"/>
            <a:ext cx="8788400" cy="266700"/>
          </a:xfrm>
        </p:spPr>
        <p:txBody>
          <a:bodyPr>
            <a:noAutofit/>
          </a:bodyPr>
          <a:lstStyle/>
          <a:p>
            <a:pPr algn="l" fontAlgn="auto">
              <a:spcAft>
                <a:spcPts val="0"/>
              </a:spcAft>
              <a:defRPr/>
            </a:pPr>
            <a:r>
              <a:rPr sz="4000">
                <a:solidFill>
                  <a:srgbClr val="FFC000"/>
                </a:solidFill>
                <a:latin typeface="Arial" pitchFamily="82" charset="0"/>
              </a:rPr>
              <a:t>Classroom Management</a:t>
            </a:r>
          </a:p>
        </p:txBody>
      </p:sp>
      <p:sp>
        <p:nvSpPr>
          <p:cNvPr id="3" name="Rectangle 1"/>
          <p:cNvSpPr>
            <a:spLocks noGrp="1" noChangeArrowheads="1"/>
          </p:cNvSpPr>
          <p:nvPr>
            <p:ph type="subTitle" idx="1"/>
          </p:nvPr>
        </p:nvSpPr>
        <p:spPr>
          <a:xfrm>
            <a:off x="381000" y="1143000"/>
            <a:ext cx="7620000" cy="4876800"/>
          </a:xfrm>
        </p:spPr>
        <p:txBody>
          <a:bodyPr>
            <a:normAutofit fontScale="92500" lnSpcReduction="20000"/>
          </a:bodyPr>
          <a:lstStyle/>
          <a:p>
            <a:pPr algn="l" fontAlgn="auto">
              <a:spcAft>
                <a:spcPts val="0"/>
              </a:spcAft>
              <a:buFont typeface="Wingdings 2"/>
              <a:buNone/>
              <a:defRPr/>
            </a:pPr>
            <a:r>
              <a:rPr lang="en-US" sz="3200" dirty="0" smtClean="0">
                <a:solidFill>
                  <a:srgbClr val="000000"/>
                </a:solidFill>
              </a:rPr>
              <a:t>Theorists – several different approaches to classroom management</a:t>
            </a:r>
            <a:endParaRPr lang="en-US" sz="3200" dirty="0">
              <a:solidFill>
                <a:srgbClr val="000000"/>
              </a:solidFill>
            </a:endParaRPr>
          </a:p>
          <a:p>
            <a:pPr algn="l" fontAlgn="auto">
              <a:spcAft>
                <a:spcPts val="0"/>
              </a:spcAft>
              <a:buFont typeface="Wingdings 2"/>
              <a:buNone/>
              <a:defRPr/>
            </a:pPr>
            <a:r>
              <a:rPr lang="en-US" sz="3200" dirty="0" smtClean="0">
                <a:solidFill>
                  <a:srgbClr val="000000"/>
                </a:solidFill>
              </a:rPr>
              <a:t/>
            </a:r>
            <a:br>
              <a:rPr lang="en-US" sz="3200" dirty="0" smtClean="0">
                <a:solidFill>
                  <a:srgbClr val="000000"/>
                </a:solidFill>
              </a:rPr>
            </a:br>
            <a:r>
              <a:rPr lang="en-US" sz="3200" dirty="0" smtClean="0">
                <a:solidFill>
                  <a:srgbClr val="000000"/>
                </a:solidFill>
              </a:rPr>
              <a:t>Group Work – Collaborative and Cooperative Learning Strategies</a:t>
            </a:r>
            <a:br>
              <a:rPr lang="en-US" sz="3200" dirty="0" smtClean="0">
                <a:solidFill>
                  <a:srgbClr val="000000"/>
                </a:solidFill>
              </a:rPr>
            </a:br>
            <a:endParaRPr lang="en-US" sz="3200" dirty="0">
              <a:solidFill>
                <a:srgbClr val="000000"/>
              </a:solidFill>
            </a:endParaRPr>
          </a:p>
          <a:p>
            <a:pPr algn="l" fontAlgn="auto">
              <a:spcAft>
                <a:spcPts val="0"/>
              </a:spcAft>
              <a:buFont typeface="Wingdings 2"/>
              <a:buNone/>
              <a:defRPr/>
            </a:pPr>
            <a:r>
              <a:rPr lang="en-US" sz="3200" dirty="0">
                <a:solidFill>
                  <a:srgbClr val="000000"/>
                </a:solidFill>
              </a:rPr>
              <a:t>Positive s</a:t>
            </a:r>
            <a:r>
              <a:rPr lang="en-US" sz="3200" dirty="0" smtClean="0">
                <a:solidFill>
                  <a:srgbClr val="000000"/>
                </a:solidFill>
              </a:rPr>
              <a:t>trategies that encourage good behavior and a positive learning environment</a:t>
            </a:r>
            <a:br>
              <a:rPr lang="en-US" sz="3200" dirty="0" smtClean="0">
                <a:solidFill>
                  <a:srgbClr val="000000"/>
                </a:solidFill>
              </a:rPr>
            </a:br>
            <a:endParaRPr lang="en-US" sz="3200" dirty="0">
              <a:solidFill>
                <a:srgbClr val="000000"/>
              </a:solidFill>
            </a:endParaRPr>
          </a:p>
          <a:p>
            <a:pPr algn="l" fontAlgn="auto">
              <a:spcAft>
                <a:spcPts val="0"/>
              </a:spcAft>
              <a:buFont typeface="Wingdings 2"/>
              <a:buNone/>
              <a:defRPr/>
            </a:pPr>
            <a:r>
              <a:rPr lang="en-US" sz="3200" dirty="0" smtClean="0">
                <a:solidFill>
                  <a:srgbClr val="000000"/>
                </a:solidFill>
              </a:rPr>
              <a:t>Hindrances – things that may interfere with the flow of classroom management</a:t>
            </a:r>
            <a:endParaRPr lang="en-US" sz="3200"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66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096963"/>
          </a:xfrm>
        </p:spPr>
        <p:txBody>
          <a:bodyPr>
            <a:normAutofit fontScale="90000"/>
          </a:bodyPr>
          <a:lstStyle/>
          <a:p>
            <a:pPr fontAlgn="auto">
              <a:spcAft>
                <a:spcPts val="0"/>
              </a:spcAft>
              <a:defRPr/>
            </a:pPr>
            <a:r>
              <a:rPr lang="en-US" dirty="0" smtClean="0"/>
              <a:t>Social Learning Theory</a:t>
            </a:r>
            <a:br>
              <a:rPr lang="en-US" dirty="0" smtClean="0"/>
            </a:br>
            <a:r>
              <a:rPr lang="en-US" dirty="0" smtClean="0"/>
              <a:t>Albert </a:t>
            </a:r>
            <a:r>
              <a:rPr lang="en-US" dirty="0" err="1" smtClean="0"/>
              <a:t>Bandura</a:t>
            </a:r>
            <a:endParaRPr lang="en-US" dirty="0"/>
          </a:p>
        </p:txBody>
      </p:sp>
      <p:sp>
        <p:nvSpPr>
          <p:cNvPr id="3" name="Content Placeholder 2"/>
          <p:cNvSpPr>
            <a:spLocks noGrp="1"/>
          </p:cNvSpPr>
          <p:nvPr>
            <p:ph idx="1"/>
          </p:nvPr>
        </p:nvSpPr>
        <p:spPr>
          <a:xfrm>
            <a:off x="0" y="1066800"/>
            <a:ext cx="8839200" cy="5791200"/>
          </a:xfrm>
        </p:spPr>
        <p:txBody>
          <a:bodyPr>
            <a:normAutofit fontScale="77500" lnSpcReduction="20000"/>
          </a:bodyPr>
          <a:lstStyle/>
          <a:p>
            <a:pPr marL="420624" indent="-384048" fontAlgn="auto">
              <a:spcAft>
                <a:spcPts val="0"/>
              </a:spcAft>
              <a:buFont typeface="Wingdings 2"/>
              <a:buChar char=""/>
              <a:defRPr/>
            </a:pPr>
            <a:endParaRPr lang="en-US" sz="3429" dirty="0" smtClean="0"/>
          </a:p>
          <a:p>
            <a:pPr marL="420624" indent="-384048" fontAlgn="auto">
              <a:spcAft>
                <a:spcPts val="0"/>
              </a:spcAft>
              <a:buFont typeface="Wingdings 2"/>
              <a:buChar char=""/>
              <a:defRPr/>
            </a:pPr>
            <a:r>
              <a:rPr lang="en-US" sz="3429" dirty="0" smtClean="0"/>
              <a:t>Cognitive factors in social learning:</a:t>
            </a:r>
          </a:p>
          <a:p>
            <a:pPr marL="420624" indent="-384048" fontAlgn="auto">
              <a:spcAft>
                <a:spcPts val="0"/>
              </a:spcAft>
              <a:buFont typeface="Wingdings 2"/>
              <a:buChar char=""/>
              <a:defRPr/>
            </a:pPr>
            <a:r>
              <a:rPr lang="en-US" sz="3429" dirty="0" smtClean="0"/>
              <a:t>1. Learning without performance: there is a distinction between learning through observation and the actual imitation of what has been learned.</a:t>
            </a:r>
          </a:p>
          <a:p>
            <a:pPr marL="420624" indent="-384048" fontAlgn="auto">
              <a:spcAft>
                <a:spcPts val="0"/>
              </a:spcAft>
              <a:buFont typeface="Wingdings 2"/>
              <a:buChar char=""/>
              <a:defRPr/>
            </a:pPr>
            <a:r>
              <a:rPr lang="en-US" sz="3429" dirty="0" smtClean="0"/>
              <a:t>2. Cognitive processing during learning: attention is a critical factor in learning.</a:t>
            </a:r>
          </a:p>
          <a:p>
            <a:pPr marL="420624" indent="-384048" fontAlgn="auto">
              <a:spcAft>
                <a:spcPts val="0"/>
              </a:spcAft>
              <a:buFont typeface="Wingdings 2"/>
              <a:buChar char=""/>
              <a:defRPr/>
            </a:pPr>
            <a:r>
              <a:rPr lang="en-US" sz="3429" dirty="0" smtClean="0"/>
              <a:t>3. Expectations: people expect certain behaviors to bring reinforcements and others to bring punishment. Reinforcement increases a response only when the learner is </a:t>
            </a:r>
            <a:r>
              <a:rPr lang="en-US" sz="3429" i="1" dirty="0" smtClean="0"/>
              <a:t>aware </a:t>
            </a:r>
            <a:r>
              <a:rPr lang="en-US" sz="3429" dirty="0" smtClean="0"/>
              <a:t>of that connection.</a:t>
            </a:r>
          </a:p>
          <a:p>
            <a:pPr marL="420624" indent="-384048" fontAlgn="auto">
              <a:spcAft>
                <a:spcPts val="0"/>
              </a:spcAft>
              <a:buFont typeface="Wingdings 2"/>
              <a:buChar char=""/>
              <a:defRPr/>
            </a:pPr>
            <a:r>
              <a:rPr lang="en-US" sz="3429" dirty="0" smtClean="0"/>
              <a:t>4. Reciprocal causation: 3 variables- the person, the behavior, and the environment all can have an influence on each other.</a:t>
            </a:r>
          </a:p>
          <a:p>
            <a:pPr marL="420624" indent="-384048" fontAlgn="auto">
              <a:spcAft>
                <a:spcPts val="0"/>
              </a:spcAft>
              <a:buFont typeface="Wingdings 2"/>
              <a:buChar char=""/>
              <a:defRPr/>
            </a:pPr>
            <a:r>
              <a:rPr lang="en-US" sz="3429" dirty="0" smtClean="0"/>
              <a:t>5. Modeling</a:t>
            </a:r>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Social Learning Theory</a:t>
            </a:r>
            <a:br>
              <a:rPr lang="en-US" dirty="0" smtClean="0"/>
            </a:br>
            <a:r>
              <a:rPr lang="en-US" dirty="0" smtClean="0"/>
              <a:t>Albert </a:t>
            </a:r>
            <a:r>
              <a:rPr lang="en-US" dirty="0" err="1" smtClean="0"/>
              <a:t>Bandura</a:t>
            </a:r>
            <a:endParaRPr lang="en-US" dirty="0"/>
          </a:p>
        </p:txBody>
      </p:sp>
      <p:sp>
        <p:nvSpPr>
          <p:cNvPr id="3" name="Content Placeholder 2"/>
          <p:cNvSpPr>
            <a:spLocks noGrp="1"/>
          </p:cNvSpPr>
          <p:nvPr>
            <p:ph idx="1"/>
          </p:nvPr>
        </p:nvSpPr>
        <p:spPr/>
        <p:txBody>
          <a:bodyPr>
            <a:normAutofit/>
          </a:bodyPr>
          <a:lstStyle/>
          <a:p>
            <a:pPr marL="420624" indent="-384048" fontAlgn="auto">
              <a:spcAft>
                <a:spcPts val="0"/>
              </a:spcAft>
              <a:buFont typeface="Wingdings 2"/>
              <a:buChar char=""/>
              <a:defRPr/>
            </a:pPr>
            <a:r>
              <a:rPr lang="en-US" u="sng" dirty="0" smtClean="0">
                <a:hlinkClick r:id="rId3"/>
              </a:rPr>
              <a:t>http://www.youtube.com/watch?v=Pr0OTCVtHbU&amp;feature=related</a:t>
            </a:r>
            <a:endParaRPr lang="en-US" u="sng" dirty="0" smtClean="0"/>
          </a:p>
          <a:p>
            <a:pPr marL="420624" indent="-384048" fontAlgn="auto">
              <a:spcAft>
                <a:spcPts val="0"/>
              </a:spcAft>
              <a:buFont typeface="Wingdings 2"/>
              <a:buChar char=""/>
              <a:defRPr/>
            </a:pPr>
            <a:endParaRPr lang="en-US" dirty="0" smtClean="0"/>
          </a:p>
          <a:p>
            <a:pPr marL="420624" indent="-384048" fontAlgn="auto">
              <a:spcAft>
                <a:spcPts val="0"/>
              </a:spcAft>
              <a:buFont typeface="Wingdings 2"/>
              <a:buChar char=""/>
              <a:defRPr/>
            </a:pPr>
            <a:r>
              <a:rPr lang="en-US" dirty="0" smtClean="0"/>
              <a:t>This video, with actual clips of Albert Bandura’s 1961/1963 </a:t>
            </a:r>
            <a:r>
              <a:rPr lang="en-US" dirty="0" err="1" smtClean="0"/>
              <a:t>Bobo</a:t>
            </a:r>
            <a:r>
              <a:rPr lang="en-US" dirty="0" smtClean="0"/>
              <a:t> doll experiment, attempts to answer the question: </a:t>
            </a:r>
          </a:p>
          <a:p>
            <a:pPr marL="420624" indent="-384048" fontAlgn="auto">
              <a:spcAft>
                <a:spcPts val="0"/>
              </a:spcAft>
              <a:buFont typeface="Wingdings 2"/>
              <a:buNone/>
              <a:defRPr/>
            </a:pPr>
            <a:r>
              <a:rPr lang="en-US" dirty="0" smtClean="0"/>
              <a:t>	       Is aggression learned?</a:t>
            </a:r>
          </a:p>
          <a:p>
            <a:pPr marL="420624" indent="-384048" fontAlgn="auto">
              <a:spcAft>
                <a:spcPts val="0"/>
              </a:spcAft>
              <a:buFont typeface="Wingdings 2"/>
              <a:buChar char=""/>
              <a:defRPr/>
            </a:pPr>
            <a:endParaRPr lang="en-US" dirty="0" smtClean="0"/>
          </a:p>
          <a:p>
            <a:pPr marL="36576" indent="0" fontAlgn="auto">
              <a:spcAft>
                <a:spcPts val="0"/>
              </a:spcAft>
              <a:buFont typeface="Wingdings 2"/>
              <a:buNone/>
              <a:defRPr/>
            </a:pPr>
            <a:endParaRPr lang="en-US" dirty="0"/>
          </a:p>
        </p:txBody>
      </p:sp>
      <p:pic>
        <p:nvPicPr>
          <p:cNvPr id="63492" name="Picture 2"/>
          <p:cNvPicPr>
            <a:picLocks noChangeAspect="1" noChangeArrowheads="1"/>
          </p:cNvPicPr>
          <p:nvPr/>
        </p:nvPicPr>
        <p:blipFill>
          <a:blip r:embed="rId4"/>
          <a:srcRect/>
          <a:stretch>
            <a:fillRect/>
          </a:stretch>
        </p:blipFill>
        <p:spPr bwMode="auto">
          <a:xfrm>
            <a:off x="7370763" y="2286000"/>
            <a:ext cx="1757362" cy="1757363"/>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333CC"/>
        </a:solidFill>
        <a:effectLst/>
      </p:bgPr>
    </p:bg>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smtClean="0"/>
              <a:t>Is Aggression Learned?</a:t>
            </a:r>
          </a:p>
        </p:txBody>
      </p:sp>
      <p:sp>
        <p:nvSpPr>
          <p:cNvPr id="65539" name="Content Placeholder 2"/>
          <p:cNvSpPr>
            <a:spLocks noGrp="1"/>
          </p:cNvSpPr>
          <p:nvPr>
            <p:ph idx="1"/>
          </p:nvPr>
        </p:nvSpPr>
        <p:spPr/>
        <p:txBody>
          <a:bodyPr/>
          <a:lstStyle/>
          <a:p>
            <a:r>
              <a:rPr lang="en-US" smtClean="0"/>
              <a:t>Children observed an adult role model yelling angrily and beating up a “bobo doll.” Then they were sent into a room with their own bobo doll. </a:t>
            </a:r>
          </a:p>
          <a:p>
            <a:pPr>
              <a:buFont typeface="Wingdings 2" pitchFamily="18" charset="2"/>
              <a:buNone/>
            </a:pPr>
            <a:r>
              <a:rPr lang="en-US" smtClean="0"/>
              <a:t>THE RESULT:</a:t>
            </a:r>
          </a:p>
          <a:p>
            <a:r>
              <a:rPr lang="en-US" smtClean="0"/>
              <a:t>Exposure to aggressive modeling did indeed have an effect on the children’s behavior.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tile tx="0" ty="0" sx="100000" sy="100000" flip="none" algn="tl"/>
        </a:blipFill>
        <a:effectLst/>
      </p:bgPr>
    </p:bg>
    <p:spTree>
      <p:nvGrpSpPr>
        <p:cNvPr id="1" name=""/>
        <p:cNvGrpSpPr/>
        <p:nvPr/>
      </p:nvGrpSpPr>
      <p:grpSpPr>
        <a:xfrm>
          <a:off x="0" y="0"/>
          <a:ext cx="0" cy="0"/>
          <a:chOff x="0" y="0"/>
          <a:chExt cx="0" cy="0"/>
        </a:xfrm>
      </p:grpSpPr>
      <p:pic>
        <p:nvPicPr>
          <p:cNvPr id="67586" name="Picture 2" descr="http://www.thepowerofintroverts.com/wp-content/uploads/2011/10/GroupWork.jpg"/>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
        <p:nvSpPr>
          <p:cNvPr id="2" name="Title 0"/>
          <p:cNvSpPr>
            <a:spLocks noGrp="1" noChangeArrowheads="1"/>
          </p:cNvSpPr>
          <p:nvPr>
            <p:ph type="ctrTitle"/>
          </p:nvPr>
        </p:nvSpPr>
        <p:spPr>
          <a:xfrm>
            <a:off x="177800" y="203200"/>
            <a:ext cx="8788400" cy="571500"/>
          </a:xfrm>
        </p:spPr>
        <p:txBody>
          <a:bodyPr>
            <a:normAutofit fontScale="90000"/>
          </a:bodyPr>
          <a:lstStyle/>
          <a:p>
            <a:pPr algn="l" fontAlgn="auto">
              <a:spcAft>
                <a:spcPts val="0"/>
              </a:spcAft>
              <a:defRPr/>
            </a:pPr>
            <a:r>
              <a:rPr sz="4000">
                <a:solidFill>
                  <a:srgbClr val="FFC000"/>
                </a:solidFill>
                <a:latin typeface="Arial" pitchFamily="82" charset="0"/>
              </a:rPr>
              <a:t>Group Work</a:t>
            </a:r>
          </a:p>
        </p:txBody>
      </p:sp>
      <p:sp>
        <p:nvSpPr>
          <p:cNvPr id="67588" name="TextBox 4"/>
          <p:cNvSpPr txBox="1">
            <a:spLocks noChangeArrowheads="1"/>
          </p:cNvSpPr>
          <p:nvPr/>
        </p:nvSpPr>
        <p:spPr bwMode="auto">
          <a:xfrm>
            <a:off x="533400" y="1371600"/>
            <a:ext cx="8305800" cy="4832350"/>
          </a:xfrm>
          <a:prstGeom prst="rect">
            <a:avLst/>
          </a:prstGeom>
          <a:noFill/>
          <a:ln w="9525">
            <a:noFill/>
            <a:miter lim="800000"/>
            <a:headEnd/>
            <a:tailEnd/>
          </a:ln>
        </p:spPr>
        <p:txBody>
          <a:bodyPr>
            <a:spAutoFit/>
          </a:bodyPr>
          <a:lstStyle/>
          <a:p>
            <a:r>
              <a:rPr lang="en-US" sz="2800"/>
              <a:t>There are many benefits of incorporating group strategies into the classroom.  </a:t>
            </a:r>
          </a:p>
          <a:p>
            <a:endParaRPr lang="en-US" sz="2800"/>
          </a:p>
          <a:p>
            <a:r>
              <a:rPr lang="en-US" sz="2800"/>
              <a:t>Teachers must be able to assess how to </a:t>
            </a:r>
            <a:r>
              <a:rPr lang="en-US" sz="2800">
                <a:hlinkClick r:id="rId5"/>
              </a:rPr>
              <a:t>effectively group students</a:t>
            </a:r>
            <a:r>
              <a:rPr lang="en-US" sz="2800"/>
              <a:t> based on the way students interact with one another, their personalities, and their strengths or weaknesses.</a:t>
            </a:r>
          </a:p>
          <a:p>
            <a:endParaRPr lang="en-US" sz="2800"/>
          </a:p>
          <a:p>
            <a:r>
              <a:rPr lang="en-US" sz="2800"/>
              <a:t>Though many teachers may not realize it, there is a difference between COOPERATIVE LEARNING and COLLABORATIVE LEARNING.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pic>
        <p:nvPicPr>
          <p:cNvPr id="69634" name="Picture 2" descr="http://blogs.greenbay.k12.wi.us/sauvey/files/2010/05/circle-of-cooperation.jpg"/>
          <p:cNvPicPr>
            <a:picLocks noChangeAspect="1" noChangeArrowheads="1"/>
          </p:cNvPicPr>
          <p:nvPr/>
        </p:nvPicPr>
        <p:blipFill>
          <a:blip r:embed="rId3"/>
          <a:srcRect/>
          <a:stretch>
            <a:fillRect/>
          </a:stretch>
        </p:blipFill>
        <p:spPr bwMode="auto">
          <a:xfrm>
            <a:off x="5805488" y="3602038"/>
            <a:ext cx="3338512" cy="3255962"/>
          </a:xfrm>
          <a:prstGeom prst="rect">
            <a:avLst/>
          </a:prstGeom>
          <a:noFill/>
          <a:ln w="9525">
            <a:noFill/>
            <a:miter lim="800000"/>
            <a:headEnd/>
            <a:tailEnd/>
          </a:ln>
        </p:spPr>
      </p:pic>
      <p:sp>
        <p:nvSpPr>
          <p:cNvPr id="69635" name="Title 1"/>
          <p:cNvSpPr>
            <a:spLocks noGrp="1"/>
          </p:cNvSpPr>
          <p:nvPr>
            <p:ph type="title"/>
          </p:nvPr>
        </p:nvSpPr>
        <p:spPr/>
        <p:txBody>
          <a:bodyPr/>
          <a:lstStyle/>
          <a:p>
            <a:r>
              <a:rPr lang="en-US" smtClean="0">
                <a:solidFill>
                  <a:srgbClr val="FFC000"/>
                </a:solidFill>
              </a:rPr>
              <a:t>COOPERATIVE LEARNING</a:t>
            </a:r>
          </a:p>
        </p:txBody>
      </p:sp>
      <p:sp>
        <p:nvSpPr>
          <p:cNvPr id="3" name="Content Placeholder 2"/>
          <p:cNvSpPr>
            <a:spLocks noGrp="1"/>
          </p:cNvSpPr>
          <p:nvPr>
            <p:ph idx="1"/>
          </p:nvPr>
        </p:nvSpPr>
        <p:spPr>
          <a:xfrm>
            <a:off x="457200" y="1295400"/>
            <a:ext cx="7467600" cy="4830763"/>
          </a:xfrm>
        </p:spPr>
        <p:txBody>
          <a:bodyPr>
            <a:normAutofit fontScale="92500" lnSpcReduction="10000"/>
          </a:bodyPr>
          <a:lstStyle/>
          <a:p>
            <a:pPr marL="420624" indent="-384048" fontAlgn="auto">
              <a:spcAft>
                <a:spcPts val="0"/>
              </a:spcAft>
              <a:buFont typeface="Wingdings 2"/>
              <a:buChar char=""/>
              <a:defRPr/>
            </a:pPr>
            <a:r>
              <a:rPr lang="en-US" dirty="0" smtClean="0">
                <a:solidFill>
                  <a:schemeClr val="bg1"/>
                </a:solidFill>
                <a:hlinkClick r:id="rId4"/>
              </a:rPr>
              <a:t>Definition</a:t>
            </a:r>
            <a:r>
              <a:rPr lang="en-US" dirty="0" smtClean="0">
                <a:solidFill>
                  <a:schemeClr val="bg1"/>
                </a:solidFill>
              </a:rPr>
              <a:t>: </a:t>
            </a:r>
            <a:r>
              <a:rPr lang="en-US" dirty="0">
                <a:solidFill>
                  <a:schemeClr val="bg1"/>
                </a:solidFill>
              </a:rPr>
              <a:t>Cooperation is a structure of interaction designed to facilitate the accomplishment of a specific end product or goal through people working together in groups</a:t>
            </a:r>
            <a:r>
              <a:rPr lang="en-US" dirty="0" smtClean="0">
                <a:solidFill>
                  <a:schemeClr val="bg1"/>
                </a:solidFill>
              </a:rPr>
              <a:t>.</a:t>
            </a:r>
            <a:endParaRPr lang="en-US" dirty="0">
              <a:solidFill>
                <a:schemeClr val="bg1"/>
              </a:solidFill>
            </a:endParaRPr>
          </a:p>
          <a:p>
            <a:pPr marL="420624" indent="-384048" fontAlgn="auto">
              <a:spcAft>
                <a:spcPts val="0"/>
              </a:spcAft>
              <a:buFont typeface="Wingdings 2"/>
              <a:buChar char=""/>
              <a:defRPr/>
            </a:pPr>
            <a:endParaRPr lang="en-US" dirty="0" smtClean="0">
              <a:solidFill>
                <a:schemeClr val="bg1"/>
              </a:solidFill>
            </a:endParaRPr>
          </a:p>
          <a:p>
            <a:pPr marL="36576" indent="0" fontAlgn="auto">
              <a:spcAft>
                <a:spcPts val="0"/>
              </a:spcAft>
              <a:buFont typeface="Wingdings 2"/>
              <a:buNone/>
              <a:defRPr/>
            </a:pPr>
            <a:r>
              <a:rPr lang="en-US" dirty="0" smtClean="0">
                <a:solidFill>
                  <a:schemeClr val="bg1"/>
                </a:solidFill>
              </a:rPr>
              <a:t>Cooperative learning </a:t>
            </a:r>
            <a:r>
              <a:rPr lang="en-US" dirty="0" smtClean="0">
                <a:solidFill>
                  <a:schemeClr val="bg1"/>
                </a:solidFill>
                <a:hlinkClick r:id="rId5"/>
              </a:rPr>
              <a:t>activities</a:t>
            </a:r>
            <a:r>
              <a:rPr lang="en-US" dirty="0" smtClean="0">
                <a:solidFill>
                  <a:schemeClr val="bg1"/>
                </a:solidFill>
              </a:rPr>
              <a:t> for the classroom</a:t>
            </a:r>
          </a:p>
          <a:p>
            <a:pPr marL="36576" indent="0" fontAlgn="auto">
              <a:spcAft>
                <a:spcPts val="0"/>
              </a:spcAft>
              <a:buFont typeface="Wingdings 2"/>
              <a:buNone/>
              <a:defRPr/>
            </a:pPr>
            <a:endParaRPr lang="en-US" dirty="0" smtClean="0">
              <a:solidFill>
                <a:schemeClr val="bg1"/>
              </a:solidFill>
            </a:endParaRPr>
          </a:p>
          <a:p>
            <a:pPr marL="36576" indent="0" fontAlgn="auto">
              <a:spcAft>
                <a:spcPts val="0"/>
              </a:spcAft>
              <a:buFont typeface="Wingdings 2"/>
              <a:buNone/>
              <a:defRPr/>
            </a:pPr>
            <a:r>
              <a:rPr lang="en-US" dirty="0" smtClean="0">
                <a:solidFill>
                  <a:schemeClr val="bg1"/>
                </a:solidFill>
              </a:rPr>
              <a:t>Cooperative learning involves the teacher at all levels.</a:t>
            </a:r>
            <a:endParaRPr lang="en-US" dirty="0">
              <a:solidFill>
                <a:schemeClr val="bg1"/>
              </a:solidFill>
            </a:endParaRPr>
          </a:p>
          <a:p>
            <a:pPr marL="36576" indent="0" fontAlgn="auto">
              <a:spcAft>
                <a:spcPts val="0"/>
              </a:spcAft>
              <a:buFont typeface="Wingdings 2"/>
              <a:buNone/>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p:cNvPicPr>
            <a:picLocks noChangeAspect="1" noChangeArrowheads="1"/>
          </p:cNvPicPr>
          <p:nvPr/>
        </p:nvPicPr>
        <p:blipFill>
          <a:blip r:embed="rId3"/>
          <a:srcRect/>
          <a:stretch>
            <a:fillRect/>
          </a:stretch>
        </p:blipFill>
        <p:spPr bwMode="auto">
          <a:xfrm>
            <a:off x="60325" y="850900"/>
            <a:ext cx="9029700" cy="6019800"/>
          </a:xfrm>
          <a:prstGeom prst="rect">
            <a:avLst/>
          </a:prstGeom>
          <a:noFill/>
          <a:ln w="9525">
            <a:noFill/>
            <a:miter lim="800000"/>
            <a:headEnd/>
            <a:tailEnd/>
          </a:ln>
        </p:spPr>
      </p:pic>
      <p:sp>
        <p:nvSpPr>
          <p:cNvPr id="2" name="Title 1"/>
          <p:cNvSpPr>
            <a:spLocks noGrp="1"/>
          </p:cNvSpPr>
          <p:nvPr>
            <p:ph type="ctrTitle"/>
          </p:nvPr>
        </p:nvSpPr>
        <p:spPr>
          <a:xfrm>
            <a:off x="152400" y="152400"/>
            <a:ext cx="8185692" cy="1996440"/>
          </a:xfrm>
        </p:spPr>
        <p:txBody>
          <a:bodyPr>
            <a:normAutofit/>
          </a:bodyPr>
          <a:lstStyle/>
          <a:p>
            <a:pPr fontAlgn="auto">
              <a:spcAft>
                <a:spcPts val="0"/>
              </a:spcAft>
              <a:defRPr/>
            </a:pPr>
            <a:r>
              <a:rPr sz="4400" smtClean="0">
                <a:solidFill>
                  <a:srgbClr val="FFC000"/>
                </a:solidFill>
              </a:rPr>
              <a:t>COLLABORATIVE LEARNING</a:t>
            </a:r>
            <a:endParaRPr sz="4400">
              <a:solidFill>
                <a:srgbClr val="FFC000"/>
              </a:solidFill>
            </a:endParaRPr>
          </a:p>
        </p:txBody>
      </p:sp>
      <p:sp>
        <p:nvSpPr>
          <p:cNvPr id="71683" name="Rectangle 3"/>
          <p:cNvSpPr>
            <a:spLocks noChangeArrowheads="1"/>
          </p:cNvSpPr>
          <p:nvPr/>
        </p:nvSpPr>
        <p:spPr bwMode="auto">
          <a:xfrm>
            <a:off x="512763" y="838200"/>
            <a:ext cx="7924800" cy="5262563"/>
          </a:xfrm>
          <a:prstGeom prst="rect">
            <a:avLst/>
          </a:prstGeom>
          <a:noFill/>
          <a:ln w="9525">
            <a:noFill/>
            <a:miter lim="800000"/>
            <a:headEnd/>
            <a:tailEnd/>
          </a:ln>
        </p:spPr>
        <p:txBody>
          <a:bodyPr>
            <a:spAutoFit/>
          </a:bodyPr>
          <a:lstStyle/>
          <a:p>
            <a:pPr lvl="1"/>
            <a:endParaRPr lang="en-US" sz="2400">
              <a:solidFill>
                <a:srgbClr val="000000"/>
              </a:solidFill>
            </a:endParaRPr>
          </a:p>
          <a:p>
            <a:pPr lvl="1"/>
            <a:r>
              <a:rPr lang="en-US" sz="2400"/>
              <a:t>Definition: Collaboration is a philosophy of interaction and personal lifestyle where individuals are responsible for their actions, including learning and respect the abilities and contributions of their peers.</a:t>
            </a:r>
          </a:p>
          <a:p>
            <a:pPr lvl="1"/>
            <a:endParaRPr lang="en-US" sz="2400"/>
          </a:p>
          <a:p>
            <a:pPr lvl="1"/>
            <a:r>
              <a:rPr lang="en-US" sz="2400">
                <a:hlinkClick r:id="rId4"/>
              </a:rPr>
              <a:t>Collaborative learning </a:t>
            </a:r>
            <a:r>
              <a:rPr lang="en-US" sz="2400"/>
              <a:t>is student-centered and involves students to prepare and assess the information they have in order to effectively complete a particular assignment.</a:t>
            </a:r>
          </a:p>
          <a:p>
            <a:pPr lvl="1"/>
            <a:endParaRPr lang="en-US" sz="2400"/>
          </a:p>
          <a:p>
            <a:pPr lvl="1"/>
            <a:r>
              <a:rPr lang="en-US" sz="2400"/>
              <a:t>The teacher does not take much control of the activity, but provides feedback and facilitates the progress of the assignment’s completion.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381000" y="2971800"/>
            <a:ext cx="8001000" cy="830263"/>
          </a:xfrm>
          <a:prstGeom prst="rect">
            <a:avLst/>
          </a:prstGeom>
          <a:noFill/>
          <a:ln w="9525">
            <a:noFill/>
            <a:miter lim="800000"/>
            <a:headEnd/>
            <a:tailEnd/>
          </a:ln>
        </p:spPr>
        <p:txBody>
          <a:bodyPr>
            <a:spAutoFit/>
          </a:bodyPr>
          <a:lstStyle/>
          <a:p>
            <a:pPr lvl="1"/>
            <a:endParaRPr lang="en-US" sz="2400">
              <a:solidFill>
                <a:srgbClr val="000000"/>
              </a:solidFill>
            </a:endParaRPr>
          </a:p>
          <a:p>
            <a:pPr lvl="1"/>
            <a:endParaRPr lang="en-US" sz="2400">
              <a:solidFill>
                <a:srgbClr val="000000"/>
              </a:solidFill>
            </a:endParaRPr>
          </a:p>
        </p:txBody>
      </p:sp>
      <p:sp>
        <p:nvSpPr>
          <p:cNvPr id="73731" name="TextBox 2"/>
          <p:cNvSpPr txBox="1">
            <a:spLocks noChangeArrowheads="1"/>
          </p:cNvSpPr>
          <p:nvPr/>
        </p:nvSpPr>
        <p:spPr bwMode="auto">
          <a:xfrm>
            <a:off x="609600" y="565150"/>
            <a:ext cx="8382000" cy="1200150"/>
          </a:xfrm>
          <a:prstGeom prst="rect">
            <a:avLst/>
          </a:prstGeom>
          <a:noFill/>
          <a:ln w="9525">
            <a:noFill/>
            <a:miter lim="800000"/>
            <a:headEnd/>
            <a:tailEnd/>
          </a:ln>
        </p:spPr>
        <p:txBody>
          <a:bodyPr>
            <a:spAutoFit/>
          </a:bodyPr>
          <a:lstStyle/>
          <a:p>
            <a:r>
              <a:rPr lang="en-US" sz="3600">
                <a:solidFill>
                  <a:srgbClr val="FFC000"/>
                </a:solidFill>
                <a:hlinkClick r:id="rId3"/>
              </a:rPr>
              <a:t>Strategies and Suggestions </a:t>
            </a:r>
            <a:r>
              <a:rPr lang="en-US" sz="3600">
                <a:solidFill>
                  <a:srgbClr val="FFC000"/>
                </a:solidFill>
              </a:rPr>
              <a:t>for Using Group Work in the Classroom:</a:t>
            </a:r>
          </a:p>
        </p:txBody>
      </p:sp>
      <p:sp>
        <p:nvSpPr>
          <p:cNvPr id="73732" name="TextBox 3"/>
          <p:cNvSpPr txBox="1">
            <a:spLocks noChangeArrowheads="1"/>
          </p:cNvSpPr>
          <p:nvPr/>
        </p:nvSpPr>
        <p:spPr bwMode="auto">
          <a:xfrm>
            <a:off x="723900" y="1793875"/>
            <a:ext cx="7658100" cy="4770438"/>
          </a:xfrm>
          <a:prstGeom prst="rect">
            <a:avLst/>
          </a:prstGeom>
          <a:noFill/>
          <a:ln w="9525">
            <a:noFill/>
            <a:miter lim="800000"/>
            <a:headEnd/>
            <a:tailEnd/>
          </a:ln>
        </p:spPr>
        <p:txBody>
          <a:bodyPr>
            <a:spAutoFit/>
          </a:bodyPr>
          <a:lstStyle/>
          <a:p>
            <a:r>
              <a:rPr lang="en-US" sz="2200"/>
              <a:t>Organizing and designing group work can be challenging.  One must take into account the skill levels of each of the students, as well as consider the level of readiness that each student has regarding interdependence.</a:t>
            </a:r>
          </a:p>
          <a:p>
            <a:endParaRPr lang="en-US" sz="2200"/>
          </a:p>
          <a:p>
            <a:r>
              <a:rPr lang="en-US" sz="2200"/>
              <a:t>Students must be able to delegate and divide work equally.  The teacher must make sure that all students in the group are willing to work together and that the size of the group does not become too large for the task.</a:t>
            </a:r>
          </a:p>
          <a:p>
            <a:endParaRPr lang="en-US" sz="2200"/>
          </a:p>
          <a:p>
            <a:r>
              <a:rPr lang="en-US" sz="2200"/>
              <a:t>Teachers must be able to mediate, facilitate, and re-arrange groups if necessary when group members are unable to cooperate.</a:t>
            </a:r>
          </a:p>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0"/>
          <p:cNvSpPr>
            <a:spLocks noGrp="1" noChangeArrowheads="1"/>
          </p:cNvSpPr>
          <p:nvPr>
            <p:ph type="ctrTitle"/>
          </p:nvPr>
        </p:nvSpPr>
        <p:spPr>
          <a:xfrm>
            <a:off x="177800" y="203200"/>
            <a:ext cx="8788400" cy="571500"/>
          </a:xfrm>
        </p:spPr>
        <p:txBody>
          <a:bodyPr>
            <a:normAutofit fontScale="90000"/>
          </a:bodyPr>
          <a:lstStyle/>
          <a:p>
            <a:pPr algn="l" fontAlgn="auto">
              <a:spcAft>
                <a:spcPts val="0"/>
              </a:spcAft>
              <a:defRPr/>
            </a:pPr>
            <a:r>
              <a:rPr sz="4000" smtClean="0">
                <a:solidFill>
                  <a:srgbClr val="FFC000"/>
                </a:solidFill>
                <a:latin typeface="Arial" pitchFamily="82" charset="0"/>
              </a:rPr>
              <a:t>Positive </a:t>
            </a:r>
            <a:r>
              <a:rPr sz="4000">
                <a:solidFill>
                  <a:srgbClr val="FFC000"/>
                </a:solidFill>
                <a:latin typeface="Arial" pitchFamily="82" charset="0"/>
              </a:rPr>
              <a:t>Strategies</a:t>
            </a:r>
          </a:p>
        </p:txBody>
      </p:sp>
      <p:sp>
        <p:nvSpPr>
          <p:cNvPr id="3" name="Rectangle 1"/>
          <p:cNvSpPr>
            <a:spLocks noGrp="1" noChangeArrowheads="1"/>
          </p:cNvSpPr>
          <p:nvPr>
            <p:ph type="subTitle" idx="1"/>
          </p:nvPr>
        </p:nvSpPr>
        <p:spPr>
          <a:xfrm>
            <a:off x="433388" y="914400"/>
            <a:ext cx="8482012" cy="5410200"/>
          </a:xfrm>
        </p:spPr>
        <p:txBody>
          <a:bodyPr>
            <a:normAutofit fontScale="40000" lnSpcReduction="20000"/>
          </a:bodyPr>
          <a:lstStyle/>
          <a:p>
            <a:pPr algn="l" fontAlgn="auto">
              <a:spcAft>
                <a:spcPts val="0"/>
              </a:spcAft>
              <a:buFont typeface="Wingdings 2"/>
              <a:buNone/>
              <a:defRPr/>
            </a:pPr>
            <a:r>
              <a:rPr lang="en-US" sz="4500" dirty="0" smtClean="0">
                <a:solidFill>
                  <a:srgbClr val="000000"/>
                </a:solidFill>
              </a:rPr>
              <a:t>Teaching for Good Behavior: </a:t>
            </a:r>
            <a:r>
              <a:rPr lang="en-US" sz="4500" i="1" dirty="0" smtClean="0">
                <a:solidFill>
                  <a:srgbClr val="000000"/>
                </a:solidFill>
              </a:rPr>
              <a:t>from the Open University</a:t>
            </a:r>
          </a:p>
          <a:p>
            <a:pPr algn="l" fontAlgn="auto">
              <a:spcAft>
                <a:spcPts val="0"/>
              </a:spcAft>
              <a:buFont typeface="Wingdings 2"/>
              <a:buNone/>
              <a:defRPr/>
            </a:pPr>
            <a:r>
              <a:rPr lang="en-US" sz="4500" b="1" i="1" dirty="0" smtClean="0">
                <a:solidFill>
                  <a:srgbClr val="000000"/>
                </a:solidFill>
              </a:rPr>
              <a:t>THE GOAL: Keep students engaged in lessons so they feel no need/see no opportunity to misbehave.</a:t>
            </a:r>
            <a:endParaRPr lang="en-US" sz="4500" b="1" dirty="0" smtClean="0">
              <a:solidFill>
                <a:srgbClr val="000000"/>
              </a:solidFill>
            </a:endParaRPr>
          </a:p>
          <a:p>
            <a:pPr algn="l" fontAlgn="auto">
              <a:spcAft>
                <a:spcPts val="0"/>
              </a:spcAft>
              <a:buFont typeface="Wingdings 2"/>
              <a:buNone/>
              <a:defRPr/>
            </a:pPr>
            <a:r>
              <a:rPr lang="en-US" sz="4500" dirty="0" smtClean="0">
                <a:solidFill>
                  <a:schemeClr val="bg1"/>
                </a:solidFill>
              </a:rPr>
              <a:t>Some strategies to create better lessons:</a:t>
            </a:r>
          </a:p>
          <a:p>
            <a:pPr algn="l" fontAlgn="auto">
              <a:spcAft>
                <a:spcPts val="0"/>
              </a:spcAft>
              <a:buFont typeface="Wingdings 2"/>
              <a:buNone/>
              <a:defRPr/>
            </a:pPr>
            <a:r>
              <a:rPr lang="en-US" sz="4500" b="1" dirty="0" smtClean="0">
                <a:solidFill>
                  <a:schemeClr val="bg1"/>
                </a:solidFill>
              </a:rPr>
              <a:t>Map the lesson</a:t>
            </a:r>
            <a:r>
              <a:rPr lang="en-US" sz="4500" dirty="0" smtClean="0">
                <a:solidFill>
                  <a:schemeClr val="bg1"/>
                </a:solidFill>
              </a:rPr>
              <a:t>: Start your lesson with a statement of aims, telling the students ‘This is what we are going to achieve today’. Map out the direction of the lesson, giving your students an overview of all the places (activities) they will visit.</a:t>
            </a:r>
          </a:p>
          <a:p>
            <a:pPr algn="l" fontAlgn="auto">
              <a:spcAft>
                <a:spcPts val="0"/>
              </a:spcAft>
              <a:buFont typeface="Wingdings 2"/>
              <a:buNone/>
              <a:defRPr/>
            </a:pPr>
            <a:endParaRPr lang="en-US" sz="4500" b="1" dirty="0" smtClean="0">
              <a:solidFill>
                <a:schemeClr val="bg1"/>
              </a:solidFill>
            </a:endParaRPr>
          </a:p>
          <a:p>
            <a:pPr algn="l" fontAlgn="auto">
              <a:spcAft>
                <a:spcPts val="0"/>
              </a:spcAft>
              <a:buFont typeface="Wingdings 2"/>
              <a:buNone/>
              <a:defRPr/>
            </a:pPr>
            <a:r>
              <a:rPr lang="en-US" sz="4500" b="1" dirty="0" smtClean="0">
                <a:solidFill>
                  <a:schemeClr val="bg1"/>
                </a:solidFill>
              </a:rPr>
              <a:t>Use short tasks</a:t>
            </a:r>
            <a:r>
              <a:rPr lang="en-US" sz="4500" dirty="0" smtClean="0">
                <a:solidFill>
                  <a:schemeClr val="bg1"/>
                </a:solidFill>
              </a:rPr>
              <a:t>: With short activities, there is less opportunity for the students to get bored, and they are more likely to stay on task. Using short tasks allows you to: set a clear time limit to focus the class; give a target to aim for; and offer a reward for achieving that target.</a:t>
            </a:r>
          </a:p>
          <a:p>
            <a:pPr algn="l" fontAlgn="auto">
              <a:spcAft>
                <a:spcPts val="0"/>
              </a:spcAft>
              <a:buFont typeface="Wingdings 2"/>
              <a:buNone/>
              <a:defRPr/>
            </a:pPr>
            <a:endParaRPr lang="en-US" sz="4500" b="1" dirty="0" smtClean="0">
              <a:solidFill>
                <a:schemeClr val="bg1"/>
              </a:solidFill>
            </a:endParaRPr>
          </a:p>
          <a:p>
            <a:pPr algn="l" fontAlgn="auto">
              <a:spcAft>
                <a:spcPts val="0"/>
              </a:spcAft>
              <a:buFont typeface="Wingdings 2"/>
              <a:buNone/>
              <a:defRPr/>
            </a:pPr>
            <a:r>
              <a:rPr lang="en-US" sz="4500" b="1" dirty="0" smtClean="0">
                <a:solidFill>
                  <a:schemeClr val="bg1"/>
                </a:solidFill>
              </a:rPr>
              <a:t>Use a variety of tasks: </a:t>
            </a:r>
            <a:r>
              <a:rPr lang="en-US" sz="4500" dirty="0" smtClean="0">
                <a:solidFill>
                  <a:schemeClr val="bg1"/>
                </a:solidFill>
              </a:rPr>
              <a:t>By using a range of tasks you will allow students with different learning styles to succeed. This range might include: writing; speaking; listening; drawing; hands-on, practical work; and active, ‘get-up-and-do’ work.</a:t>
            </a:r>
          </a:p>
          <a:p>
            <a:pPr algn="l" fontAlgn="auto">
              <a:spcAft>
                <a:spcPts val="0"/>
              </a:spcAft>
              <a:buFont typeface="Wingdings 2"/>
              <a:buNone/>
              <a:defRPr/>
            </a:pPr>
            <a:endParaRPr lang="en-US" sz="4500" b="1" dirty="0" smtClean="0">
              <a:solidFill>
                <a:schemeClr val="bg1"/>
              </a:solidFill>
            </a:endParaRPr>
          </a:p>
          <a:p>
            <a:pPr algn="l" fontAlgn="auto">
              <a:spcAft>
                <a:spcPts val="0"/>
              </a:spcAft>
              <a:buFont typeface="Wingdings 2"/>
              <a:buNone/>
              <a:defRPr/>
            </a:pPr>
            <a:r>
              <a:rPr lang="en-US" sz="4500" b="1" dirty="0" smtClean="0">
                <a:solidFill>
                  <a:schemeClr val="bg1"/>
                </a:solidFill>
              </a:rPr>
              <a:t>You be teacher</a:t>
            </a:r>
            <a:r>
              <a:rPr lang="en-US" sz="4500" dirty="0" smtClean="0">
                <a:solidFill>
                  <a:schemeClr val="bg1"/>
                </a:solidFill>
              </a:rPr>
              <a:t>: Think about ways in which you can hand over the learning to the students whenever possible. This helps give them a sense of ‘ownership’ of the learning, and will also give you a rest from teacher-led work.</a:t>
            </a:r>
          </a:p>
          <a:p>
            <a:pPr algn="l" fontAlgn="auto">
              <a:spcAft>
                <a:spcPts val="0"/>
              </a:spcAft>
              <a:buFont typeface="Wingdings 2"/>
              <a:buNone/>
              <a:defRPr/>
            </a:pPr>
            <a:endParaRPr lang="en-US" sz="3200" dirty="0" smtClean="0"/>
          </a:p>
          <a:p>
            <a:pPr algn="l" fontAlgn="auto">
              <a:spcAft>
                <a:spcPts val="0"/>
              </a:spcAft>
              <a:buFont typeface="Wingdings 2"/>
              <a:buNone/>
              <a:defRPr/>
            </a:pPr>
            <a:endParaRPr lang="en-US" sz="3200" dirty="0" smtClean="0">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rgbClr val="FFC000"/>
                </a:solidFill>
              </a:rPr>
              <a:t>Positive Strategies: </a:t>
            </a:r>
            <a:br>
              <a:rPr lang="en-US" dirty="0" smtClean="0">
                <a:solidFill>
                  <a:srgbClr val="FFC000"/>
                </a:solidFill>
              </a:rPr>
            </a:br>
            <a:r>
              <a:rPr lang="en-US" i="1" dirty="0" smtClean="0">
                <a:solidFill>
                  <a:srgbClr val="FFC000"/>
                </a:solidFill>
              </a:rPr>
              <a:t>Teacher sets the tone</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pPr marL="420624" indent="-384048" fontAlgn="auto">
              <a:spcAft>
                <a:spcPts val="0"/>
              </a:spcAft>
              <a:buFont typeface="Wingdings 2"/>
              <a:buNone/>
              <a:defRPr/>
            </a:pPr>
            <a:r>
              <a:rPr lang="en-US" dirty="0" smtClean="0">
                <a:solidFill>
                  <a:schemeClr val="bg1"/>
                </a:solidFill>
              </a:rPr>
              <a:t>The successful teacher will deliver his or her lessons with pace, clarity, energy/enthusiasm, positive attitude, high expectations, and imagination.</a:t>
            </a:r>
          </a:p>
          <a:p>
            <a:pPr marL="420624" indent="-384048" fontAlgn="auto">
              <a:spcAft>
                <a:spcPts val="0"/>
              </a:spcAft>
              <a:buFont typeface="Wingdings 2"/>
              <a:buNone/>
              <a:defRPr/>
            </a:pPr>
            <a:r>
              <a:rPr lang="en-US" sz="3200" dirty="0" smtClean="0">
                <a:solidFill>
                  <a:schemeClr val="bg1"/>
                </a:solidFill>
              </a:rPr>
              <a:t> The successful teacher will make lessons appealing by using props, personalizing the teaching, being imaginative/inventive, making the learning active, and incorporating all the senses.</a:t>
            </a:r>
          </a:p>
          <a:p>
            <a:pPr marL="420624" indent="-384048" fontAlgn="auto">
              <a:spcAft>
                <a:spcPts val="0"/>
              </a:spcAft>
              <a:buFont typeface="Wingdings 2"/>
              <a:buNone/>
              <a:defRPr/>
            </a:pPr>
            <a:endParaRPr lang="en-US" dirty="0" smtClean="0"/>
          </a:p>
          <a:p>
            <a:pPr marL="420624" indent="-384048" fontAlgn="auto">
              <a:spcAft>
                <a:spcPts val="0"/>
              </a:spcAft>
              <a:buFont typeface="Wingdings 2"/>
              <a:buNone/>
              <a:defRPr/>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2" name="Title 0"/>
          <p:cNvSpPr>
            <a:spLocks noGrp="1" noChangeArrowheads="1"/>
          </p:cNvSpPr>
          <p:nvPr>
            <p:ph type="ctrTitle"/>
          </p:nvPr>
        </p:nvSpPr>
        <p:spPr>
          <a:xfrm>
            <a:off x="177800" y="203200"/>
            <a:ext cx="8788400" cy="571500"/>
          </a:xfrm>
        </p:spPr>
        <p:txBody>
          <a:bodyPr>
            <a:normAutofit fontScale="90000"/>
          </a:bodyPr>
          <a:lstStyle/>
          <a:p>
            <a:pPr algn="l" fontAlgn="auto">
              <a:spcAft>
                <a:spcPts val="0"/>
              </a:spcAft>
              <a:defRPr/>
            </a:pPr>
            <a:r>
              <a:rPr sz="4000">
                <a:solidFill>
                  <a:srgbClr val="000000"/>
                </a:solidFill>
                <a:latin typeface="Arial" pitchFamily="82" charset="0"/>
              </a:rPr>
              <a:t>Hindrances</a:t>
            </a:r>
          </a:p>
        </p:txBody>
      </p:sp>
      <p:sp>
        <p:nvSpPr>
          <p:cNvPr id="3" name="Rectangle 1"/>
          <p:cNvSpPr>
            <a:spLocks noGrp="1" noChangeArrowheads="1"/>
          </p:cNvSpPr>
          <p:nvPr>
            <p:ph type="subTitle" idx="1"/>
          </p:nvPr>
        </p:nvSpPr>
        <p:spPr>
          <a:xfrm>
            <a:off x="304800" y="1219200"/>
            <a:ext cx="6480175" cy="4475163"/>
          </a:xfrm>
        </p:spPr>
        <p:txBody>
          <a:bodyPr>
            <a:normAutofit fontScale="40000" lnSpcReduction="20000"/>
          </a:bodyPr>
          <a:lstStyle/>
          <a:p>
            <a:pPr algn="l" fontAlgn="auto">
              <a:spcAft>
                <a:spcPts val="0"/>
              </a:spcAft>
              <a:buFont typeface="Wingdings 2"/>
              <a:buNone/>
              <a:defRPr/>
            </a:pPr>
            <a:r>
              <a:rPr lang="en-US" sz="8615" dirty="0" smtClean="0"/>
              <a:t>Several factors that can hinder a teacher’s ability to teach effectively include:</a:t>
            </a:r>
          </a:p>
          <a:p>
            <a:pPr algn="l" fontAlgn="auto">
              <a:spcAft>
                <a:spcPts val="0"/>
              </a:spcAft>
              <a:buFont typeface="Wingdings 2"/>
              <a:buNone/>
              <a:defRPr/>
            </a:pPr>
            <a:endParaRPr lang="en-US" sz="8615" dirty="0" smtClean="0"/>
          </a:p>
          <a:p>
            <a:pPr algn="l" fontAlgn="auto">
              <a:spcAft>
                <a:spcPts val="0"/>
              </a:spcAft>
              <a:buFont typeface="Wingdings 2"/>
              <a:buNone/>
              <a:defRPr/>
            </a:pPr>
            <a:r>
              <a:rPr lang="en-US" sz="8615" dirty="0" smtClean="0"/>
              <a:t>Cheating</a:t>
            </a:r>
          </a:p>
          <a:p>
            <a:pPr algn="l" fontAlgn="auto">
              <a:spcAft>
                <a:spcPts val="0"/>
              </a:spcAft>
              <a:buFont typeface="Wingdings 2"/>
              <a:buNone/>
              <a:defRPr/>
            </a:pPr>
            <a:r>
              <a:rPr lang="en-US" sz="8615" dirty="0" smtClean="0"/>
              <a:t>Inattention</a:t>
            </a:r>
          </a:p>
          <a:p>
            <a:pPr algn="l" fontAlgn="auto">
              <a:spcAft>
                <a:spcPts val="0"/>
              </a:spcAft>
              <a:buFont typeface="Wingdings 2"/>
              <a:buNone/>
              <a:defRPr/>
            </a:pPr>
            <a:r>
              <a:rPr lang="en-US" sz="8615" dirty="0" smtClean="0"/>
              <a:t>Procrastination</a:t>
            </a:r>
          </a:p>
          <a:p>
            <a:pPr algn="l" fontAlgn="auto">
              <a:spcAft>
                <a:spcPts val="0"/>
              </a:spcAft>
              <a:buFont typeface="Wingdings 2"/>
              <a:buNone/>
              <a:defRPr/>
            </a:pPr>
            <a:r>
              <a:rPr lang="en-US" sz="8615" dirty="0" smtClean="0"/>
              <a:t>Defiance </a:t>
            </a:r>
          </a:p>
          <a:p>
            <a:pPr algn="l" fontAlgn="auto">
              <a:spcAft>
                <a:spcPts val="0"/>
              </a:spcAft>
              <a:buFont typeface="Wingdings 2"/>
              <a:buNone/>
              <a:defRPr/>
            </a:pPr>
            <a:r>
              <a:rPr lang="en-US" sz="8615" dirty="0" smtClean="0"/>
              <a:t>Narcissism</a:t>
            </a:r>
          </a:p>
        </p:txBody>
      </p:sp>
      <p:pic>
        <p:nvPicPr>
          <p:cNvPr id="79876" name="Picture 2"/>
          <p:cNvPicPr>
            <a:picLocks noChangeAspect="1" noChangeArrowheads="1"/>
          </p:cNvPicPr>
          <p:nvPr/>
        </p:nvPicPr>
        <p:blipFill>
          <a:blip r:embed="rId2"/>
          <a:srcRect/>
          <a:stretch>
            <a:fillRect/>
          </a:stretch>
        </p:blipFill>
        <p:spPr bwMode="auto">
          <a:xfrm>
            <a:off x="3733800" y="2895600"/>
            <a:ext cx="504666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5662"/>
        </a:solidFill>
        <a:effectLst/>
      </p:bgPr>
    </p:bg>
    <p:spTree>
      <p:nvGrpSpPr>
        <p:cNvPr id="1" name=""/>
        <p:cNvGrpSpPr/>
        <p:nvPr/>
      </p:nvGrpSpPr>
      <p:grpSpPr>
        <a:xfrm>
          <a:off x="0" y="0"/>
          <a:ext cx="0" cy="0"/>
          <a:chOff x="0" y="0"/>
          <a:chExt cx="0" cy="0"/>
        </a:xfrm>
      </p:grpSpPr>
      <p:sp>
        <p:nvSpPr>
          <p:cNvPr id="2" name="Title 0"/>
          <p:cNvSpPr>
            <a:spLocks noGrp="1" noChangeArrowheads="1"/>
          </p:cNvSpPr>
          <p:nvPr>
            <p:ph type="ctrTitle"/>
          </p:nvPr>
        </p:nvSpPr>
        <p:spPr>
          <a:xfrm>
            <a:off x="177800" y="203200"/>
            <a:ext cx="8788400" cy="571500"/>
          </a:xfrm>
        </p:spPr>
        <p:txBody>
          <a:bodyPr>
            <a:normAutofit fontScale="90000"/>
          </a:bodyPr>
          <a:lstStyle/>
          <a:p>
            <a:pPr algn="l" fontAlgn="auto">
              <a:spcAft>
                <a:spcPts val="0"/>
              </a:spcAft>
              <a:defRPr/>
            </a:pPr>
            <a:r>
              <a:rPr sz="4000">
                <a:solidFill>
                  <a:srgbClr val="FFC000"/>
                </a:solidFill>
                <a:latin typeface="Arial" pitchFamily="82" charset="0"/>
              </a:rPr>
              <a:t>Theorists</a:t>
            </a:r>
          </a:p>
        </p:txBody>
      </p:sp>
      <p:sp>
        <p:nvSpPr>
          <p:cNvPr id="3" name="Rectangle 1"/>
          <p:cNvSpPr>
            <a:spLocks noGrp="1" noChangeArrowheads="1"/>
          </p:cNvSpPr>
          <p:nvPr>
            <p:ph type="subTitle" idx="1"/>
          </p:nvPr>
        </p:nvSpPr>
        <p:spPr>
          <a:xfrm>
            <a:off x="152400" y="1295400"/>
            <a:ext cx="6653213" cy="3636963"/>
          </a:xfrm>
        </p:spPr>
        <p:txBody>
          <a:bodyPr>
            <a:normAutofit lnSpcReduction="10000"/>
          </a:bodyPr>
          <a:lstStyle/>
          <a:p>
            <a:pPr algn="l" fontAlgn="auto">
              <a:spcAft>
                <a:spcPts val="0"/>
              </a:spcAft>
              <a:buFont typeface="Wingdings 2"/>
              <a:buNone/>
              <a:defRPr/>
            </a:pPr>
            <a:r>
              <a:rPr lang="en-US" sz="3200" dirty="0" smtClean="0"/>
              <a:t>* </a:t>
            </a:r>
            <a:r>
              <a:rPr lang="en-US" sz="3200" dirty="0" err="1" smtClean="0"/>
              <a:t>Kounin’s</a:t>
            </a:r>
            <a:r>
              <a:rPr lang="en-US" sz="3200" dirty="0" smtClean="0"/>
              <a:t> Classroom Management </a:t>
            </a:r>
            <a:br>
              <a:rPr lang="en-US" sz="3200" dirty="0" smtClean="0"/>
            </a:br>
            <a:r>
              <a:rPr lang="en-US" sz="3200" dirty="0" smtClean="0"/>
              <a:t>  Theory</a:t>
            </a:r>
          </a:p>
          <a:p>
            <a:pPr algn="l" fontAlgn="auto">
              <a:spcAft>
                <a:spcPts val="0"/>
              </a:spcAft>
              <a:buFont typeface="Wingdings 2"/>
              <a:buNone/>
              <a:defRPr/>
            </a:pPr>
            <a:r>
              <a:rPr lang="en-US" sz="3200" dirty="0" smtClean="0"/>
              <a:t>* </a:t>
            </a:r>
            <a:r>
              <a:rPr lang="en-US" sz="3200" dirty="0" err="1" smtClean="0"/>
              <a:t>Dreikurs</a:t>
            </a:r>
            <a:r>
              <a:rPr lang="en-US" sz="3200" dirty="0"/>
              <a:t>' Social Discipline Theory</a:t>
            </a:r>
          </a:p>
          <a:p>
            <a:pPr algn="l" fontAlgn="auto">
              <a:spcAft>
                <a:spcPts val="0"/>
              </a:spcAft>
              <a:buFont typeface="Wingdings 2"/>
              <a:buNone/>
              <a:defRPr/>
            </a:pPr>
            <a:r>
              <a:rPr lang="en-US" sz="3200" dirty="0" smtClean="0"/>
              <a:t>* Jones’ Positive </a:t>
            </a:r>
            <a:r>
              <a:rPr lang="en-US" sz="3200" dirty="0" err="1" smtClean="0"/>
              <a:t>Dicipline</a:t>
            </a:r>
            <a:r>
              <a:rPr lang="en-US" sz="3200" dirty="0" smtClean="0"/>
              <a:t> Theory</a:t>
            </a:r>
            <a:endParaRPr lang="en-US" sz="3200" dirty="0"/>
          </a:p>
          <a:p>
            <a:pPr algn="l" fontAlgn="auto">
              <a:spcAft>
                <a:spcPts val="0"/>
              </a:spcAft>
              <a:buFont typeface="Wingdings 2"/>
              <a:buNone/>
              <a:defRPr/>
            </a:pPr>
            <a:r>
              <a:rPr lang="en-US" sz="3200" dirty="0" smtClean="0"/>
              <a:t>* Canter's </a:t>
            </a:r>
            <a:r>
              <a:rPr lang="en-US" sz="3200" dirty="0"/>
              <a:t>Assertive Discipline </a:t>
            </a:r>
            <a:r>
              <a:rPr lang="en-US" sz="3200" dirty="0" smtClean="0"/>
              <a:t/>
            </a:r>
            <a:br>
              <a:rPr lang="en-US" sz="3200" dirty="0" smtClean="0"/>
            </a:br>
            <a:r>
              <a:rPr lang="en-US" sz="3200" dirty="0" smtClean="0"/>
              <a:t>   Theory </a:t>
            </a:r>
            <a:endParaRPr lang="en-US" sz="3200" dirty="0"/>
          </a:p>
          <a:p>
            <a:pPr algn="l" fontAlgn="auto">
              <a:spcAft>
                <a:spcPts val="0"/>
              </a:spcAft>
              <a:buFont typeface="Wingdings 2"/>
              <a:buNone/>
              <a:defRPr/>
            </a:pPr>
            <a:r>
              <a:rPr lang="en-US" sz="3200" dirty="0" smtClean="0"/>
              <a:t>* Bandura's </a:t>
            </a:r>
            <a:r>
              <a:rPr lang="en-US" sz="3200" dirty="0"/>
              <a:t>Social Learning </a:t>
            </a:r>
            <a:r>
              <a:rPr lang="en-US" sz="3200" dirty="0" smtClean="0"/>
              <a:t>Theory</a:t>
            </a:r>
            <a:endParaRPr lang="en-US" sz="3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t>Battling Hindrances</a:t>
            </a:r>
          </a:p>
        </p:txBody>
      </p:sp>
      <p:sp>
        <p:nvSpPr>
          <p:cNvPr id="3" name="Content Placeholder 2"/>
          <p:cNvSpPr>
            <a:spLocks noGrp="1"/>
          </p:cNvSpPr>
          <p:nvPr>
            <p:ph idx="1"/>
          </p:nvPr>
        </p:nvSpPr>
        <p:spPr/>
        <p:txBody>
          <a:bodyPr>
            <a:normAutofit fontScale="70000" lnSpcReduction="20000"/>
          </a:bodyPr>
          <a:lstStyle/>
          <a:p>
            <a:pPr marL="420624" indent="-384048" fontAlgn="auto">
              <a:spcAft>
                <a:spcPts val="0"/>
              </a:spcAft>
              <a:buFont typeface="Wingdings 2"/>
              <a:buChar char=""/>
              <a:defRPr/>
            </a:pPr>
            <a:r>
              <a:rPr lang="en-US" u="sng" dirty="0" smtClean="0">
                <a:hlinkClick r:id="rId2"/>
              </a:rPr>
              <a:t>http://www.4faculty.org/includes/108r2.jsp</a:t>
            </a:r>
            <a:endParaRPr lang="en-US" dirty="0" smtClean="0"/>
          </a:p>
          <a:p>
            <a:pPr marL="420624" indent="-384048" fontAlgn="auto">
              <a:spcAft>
                <a:spcPts val="0"/>
              </a:spcAft>
              <a:buFont typeface="Wingdings 2"/>
              <a:buChar char=""/>
              <a:defRPr/>
            </a:pPr>
            <a:r>
              <a:rPr lang="en-US" dirty="0" smtClean="0"/>
              <a:t>Dr. Lisa Rodriguez outlines common conduct issues in the classroom and provides suggested solutions for each one. These suggestions may not coincide with every teacher’s disciplinary philosophy, but it is still helpful for teachers to see how other educators handle issues like students “spacing out,” sleeping, using cell phones, and monopolizing discussions. </a:t>
            </a:r>
          </a:p>
          <a:p>
            <a:pPr marL="420624" indent="-384048" fontAlgn="auto">
              <a:spcAft>
                <a:spcPts val="0"/>
              </a:spcAft>
              <a:buFont typeface="Wingdings 2"/>
              <a:buChar char=""/>
              <a:defRPr/>
            </a:pPr>
            <a:r>
              <a:rPr lang="en-US" dirty="0" smtClean="0"/>
              <a:t> </a:t>
            </a:r>
          </a:p>
          <a:p>
            <a:pPr marL="420624" indent="-384048" fontAlgn="auto">
              <a:spcAft>
                <a:spcPts val="0"/>
              </a:spcAft>
              <a:buFont typeface="Wingdings 2"/>
              <a:buChar char=""/>
              <a:defRPr/>
            </a:pPr>
            <a:r>
              <a:rPr lang="en-US" u="sng" dirty="0" smtClean="0">
                <a:hlinkClick r:id="rId3"/>
              </a:rPr>
              <a:t>http://theapple.monster.com/benefits/articles/1842-how-to-keep-students-from-cheating</a:t>
            </a:r>
            <a:endParaRPr lang="en-US" dirty="0" smtClean="0"/>
          </a:p>
          <a:p>
            <a:pPr marL="420624" indent="-384048" fontAlgn="auto">
              <a:spcAft>
                <a:spcPts val="0"/>
              </a:spcAft>
              <a:buFont typeface="Wingdings 2"/>
              <a:buChar char=""/>
              <a:defRPr/>
            </a:pPr>
            <a:r>
              <a:rPr lang="en-US" dirty="0" smtClean="0"/>
              <a:t>This website provides a few tips to keep students from cheating in your class. Some of the tips include incorporating student choice into lessons, avoiding busywork, and allowing students to work in groups. </a:t>
            </a:r>
          </a:p>
          <a:p>
            <a:pPr marL="420624" indent="-384048" fontAlgn="auto">
              <a:spcAft>
                <a:spcPts val="0"/>
              </a:spcAft>
              <a:buFont typeface="Wingdings 2"/>
              <a:buChar char=""/>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pPr fontAlgn="auto">
              <a:spcAft>
                <a:spcPts val="0"/>
              </a:spcAft>
              <a:defRPr/>
            </a:pPr>
            <a:r>
              <a:rPr lang="en-US" dirty="0" smtClean="0"/>
              <a:t>References</a:t>
            </a:r>
            <a:endParaRPr lang="en-US" dirty="0"/>
          </a:p>
        </p:txBody>
      </p:sp>
      <p:sp>
        <p:nvSpPr>
          <p:cNvPr id="3" name="Content Placeholder 2"/>
          <p:cNvSpPr>
            <a:spLocks noGrp="1"/>
          </p:cNvSpPr>
          <p:nvPr>
            <p:ph idx="1"/>
          </p:nvPr>
        </p:nvSpPr>
        <p:spPr>
          <a:xfrm>
            <a:off x="609600" y="914400"/>
            <a:ext cx="7467600" cy="5715000"/>
          </a:xfrm>
        </p:spPr>
        <p:txBody>
          <a:bodyPr>
            <a:normAutofit fontScale="25000" lnSpcReduction="20000"/>
          </a:bodyPr>
          <a:lstStyle/>
          <a:p>
            <a:pPr marL="420624" indent="-384048" fontAlgn="auto">
              <a:spcAft>
                <a:spcPts val="0"/>
              </a:spcAft>
              <a:buFont typeface="Wingdings 2"/>
              <a:buChar char=""/>
              <a:defRPr/>
            </a:pPr>
            <a:endParaRPr lang="en-US" sz="3500" dirty="0" smtClean="0"/>
          </a:p>
          <a:p>
            <a:pPr marL="420624" indent="-384048" fontAlgn="auto">
              <a:spcAft>
                <a:spcPts val="0"/>
              </a:spcAft>
              <a:buFont typeface="Wingdings 2"/>
              <a:buChar char=""/>
              <a:defRPr/>
            </a:pPr>
            <a:r>
              <a:rPr lang="en-US" sz="5200" dirty="0" smtClean="0"/>
              <a:t>Canter, L. (1999). Assertive discipline: more than names on the board and marbles in a </a:t>
            </a:r>
          </a:p>
          <a:p>
            <a:pPr marL="420624" indent="-384048" fontAlgn="auto">
              <a:spcAft>
                <a:spcPts val="0"/>
              </a:spcAft>
              <a:buFont typeface="Wingdings 2"/>
              <a:buNone/>
              <a:defRPr/>
            </a:pPr>
            <a:r>
              <a:rPr lang="en-US" sz="5200" dirty="0" smtClean="0"/>
              <a:t>		jar. </a:t>
            </a:r>
            <a:r>
              <a:rPr lang="en-US" sz="5200" i="1" dirty="0" smtClean="0"/>
              <a:t>Phi</a:t>
            </a:r>
            <a:r>
              <a:rPr lang="en-US" sz="5200" b="1" i="1" dirty="0" smtClean="0"/>
              <a:t> </a:t>
            </a:r>
            <a:r>
              <a:rPr lang="en-US" sz="5200" i="1" dirty="0" smtClean="0"/>
              <a:t>Delta </a:t>
            </a:r>
            <a:r>
              <a:rPr lang="en-US" sz="5200" i="1" dirty="0" err="1" smtClean="0"/>
              <a:t>Kappan</a:t>
            </a:r>
            <a:r>
              <a:rPr lang="en-US" sz="5200" dirty="0" smtClean="0"/>
              <a:t>, </a:t>
            </a:r>
            <a:r>
              <a:rPr lang="en-US" sz="5200" i="1" dirty="0" smtClean="0"/>
              <a:t>71</a:t>
            </a:r>
            <a:r>
              <a:rPr lang="en-US" sz="5200" dirty="0" smtClean="0"/>
              <a:t> (1) 57-61.</a:t>
            </a:r>
            <a:br>
              <a:rPr lang="en-US" sz="5200" dirty="0" smtClean="0"/>
            </a:br>
            <a:r>
              <a:rPr lang="en-US" sz="5200" dirty="0" err="1" smtClean="0"/>
              <a:t>Laslett</a:t>
            </a:r>
            <a:r>
              <a:rPr lang="en-US" sz="5200" dirty="0" smtClean="0"/>
              <a:t>, R., &amp; Smith, C.J. (1992). </a:t>
            </a:r>
            <a:r>
              <a:rPr lang="en-US" sz="5200" i="1" dirty="0" smtClean="0"/>
              <a:t>Effective classroom management</a:t>
            </a:r>
            <a:r>
              <a:rPr lang="en-US" sz="5200" dirty="0" smtClean="0"/>
              <a:t>.  Florence, KY: </a:t>
            </a:r>
            <a:r>
              <a:rPr lang="en-US" sz="5200" dirty="0" err="1" smtClean="0"/>
              <a:t>Routledge</a:t>
            </a:r>
            <a:r>
              <a:rPr lang="en-US" sz="5200" dirty="0" smtClean="0"/>
              <a:t>. </a:t>
            </a:r>
            <a:br>
              <a:rPr lang="en-US" sz="5200" dirty="0" smtClean="0"/>
            </a:br>
            <a:r>
              <a:rPr lang="en-US" sz="5200" dirty="0" smtClean="0"/>
              <a:t>             Retrieved from Marist College </a:t>
            </a:r>
            <a:r>
              <a:rPr lang="en-US" sz="5200" dirty="0" err="1" smtClean="0"/>
              <a:t>Ebrary</a:t>
            </a:r>
            <a:r>
              <a:rPr lang="en-US" sz="5200" dirty="0" smtClean="0"/>
              <a:t>.</a:t>
            </a:r>
            <a:br>
              <a:rPr lang="en-US" sz="5200" dirty="0" smtClean="0"/>
            </a:br>
            <a:r>
              <a:rPr lang="en-US" sz="5200" dirty="0" smtClean="0"/>
              <a:t>Jones, F. (1979). </a:t>
            </a:r>
            <a:r>
              <a:rPr lang="en-US" sz="5200" i="1" dirty="0" smtClean="0"/>
              <a:t>Positive classroom discipline</a:t>
            </a:r>
            <a:r>
              <a:rPr lang="en-US" sz="5200" dirty="0" smtClean="0"/>
              <a:t>. Retrieved from </a:t>
            </a:r>
            <a:r>
              <a:rPr lang="en-US" sz="5200" u="sng" dirty="0" smtClean="0">
                <a:hlinkClick r:id="rId2"/>
              </a:rPr>
              <a:t>www.fredjones.com</a:t>
            </a:r>
            <a:r>
              <a:rPr lang="en-US" sz="5200" dirty="0" smtClean="0"/>
              <a:t>.</a:t>
            </a:r>
            <a:br>
              <a:rPr lang="en-US" sz="5200" dirty="0" smtClean="0"/>
            </a:br>
            <a:r>
              <a:rPr lang="en-US" sz="5200" dirty="0" smtClean="0"/>
              <a:t>Keane, B.R. (1984). Paper presented at the Annual Convention of the National Association of </a:t>
            </a:r>
            <a:br>
              <a:rPr lang="en-US" sz="5200" dirty="0" smtClean="0"/>
            </a:br>
            <a:r>
              <a:rPr lang="en-US" sz="5200" dirty="0" smtClean="0"/>
              <a:t>            School Psychologists: </a:t>
            </a:r>
            <a:r>
              <a:rPr lang="en-US" sz="5200" i="1" dirty="0" smtClean="0"/>
              <a:t>The development of a classroom management workshop 	through  an </a:t>
            </a:r>
            <a:r>
              <a:rPr lang="en-US" sz="5200" i="1" dirty="0" err="1" smtClean="0"/>
              <a:t>inservice</a:t>
            </a:r>
            <a:r>
              <a:rPr lang="en-US" sz="5200" i="1" dirty="0" smtClean="0"/>
              <a:t> training program.</a:t>
            </a:r>
            <a:r>
              <a:rPr lang="en-US" sz="5200" dirty="0" smtClean="0"/>
              <a:t> Philadelphia, PA.</a:t>
            </a:r>
            <a:br>
              <a:rPr lang="en-US" sz="5200" dirty="0" smtClean="0"/>
            </a:br>
            <a:r>
              <a:rPr lang="en-US" sz="5200" dirty="0" smtClean="0"/>
              <a:t>Kohn, A. (2006). </a:t>
            </a:r>
            <a:r>
              <a:rPr lang="en-US" sz="5200" i="1" dirty="0" smtClean="0"/>
              <a:t>Beyond discipline: from compliance to community</a:t>
            </a:r>
            <a:r>
              <a:rPr lang="en-US" sz="5200" dirty="0" smtClean="0"/>
              <a:t>. (10</a:t>
            </a:r>
            <a:r>
              <a:rPr lang="en-US" sz="5200" baseline="30000" dirty="0" smtClean="0"/>
              <a:t>th</a:t>
            </a:r>
            <a:r>
              <a:rPr lang="en-US" sz="5200" dirty="0" smtClean="0"/>
              <a:t> ed.).  Alexandria, VA: </a:t>
            </a:r>
            <a:br>
              <a:rPr lang="en-US" sz="5200" dirty="0" smtClean="0"/>
            </a:br>
            <a:r>
              <a:rPr lang="en-US" sz="5200" dirty="0" smtClean="0"/>
              <a:t>            Association for Supervision and Curriculum Development. Retrieved from Marist </a:t>
            </a:r>
            <a:br>
              <a:rPr lang="en-US" sz="5200" dirty="0" smtClean="0"/>
            </a:br>
            <a:r>
              <a:rPr lang="en-US" sz="5200" dirty="0" smtClean="0"/>
              <a:t>            College </a:t>
            </a:r>
            <a:r>
              <a:rPr lang="en-US" sz="5200" dirty="0" err="1" smtClean="0"/>
              <a:t>Ebrary</a:t>
            </a:r>
            <a:r>
              <a:rPr lang="en-US" sz="5200" dirty="0" smtClean="0"/>
              <a:t>.</a:t>
            </a:r>
            <a:br>
              <a:rPr lang="en-US" sz="5200" dirty="0" smtClean="0"/>
            </a:br>
            <a:r>
              <a:rPr lang="en-US" sz="5200" dirty="0" err="1" smtClean="0"/>
              <a:t>Marzano</a:t>
            </a:r>
            <a:r>
              <a:rPr lang="en-US" sz="5200" dirty="0" smtClean="0"/>
              <a:t>, R., </a:t>
            </a:r>
            <a:r>
              <a:rPr lang="en-US" sz="5200" dirty="0" err="1" smtClean="0"/>
              <a:t>Gaddy,B.B</a:t>
            </a:r>
            <a:r>
              <a:rPr lang="en-US" sz="5200" dirty="0" smtClean="0"/>
              <a:t>., &amp; </a:t>
            </a:r>
            <a:r>
              <a:rPr lang="en-US" sz="5200" dirty="0" err="1" smtClean="0"/>
              <a:t>Foseid</a:t>
            </a:r>
            <a:r>
              <a:rPr lang="en-US" sz="5200" dirty="0" smtClean="0"/>
              <a:t>, M.C. (2005). </a:t>
            </a:r>
            <a:r>
              <a:rPr lang="en-US" sz="5200" i="1" dirty="0" smtClean="0"/>
              <a:t>Handbook for classroom management that </a:t>
            </a:r>
            <a:br>
              <a:rPr lang="en-US" sz="5200" i="1" dirty="0" smtClean="0"/>
            </a:br>
            <a:r>
              <a:rPr lang="en-US" sz="5200" i="1" dirty="0" smtClean="0"/>
              <a:t>             works: Research-based strategies for every teacher</a:t>
            </a:r>
            <a:r>
              <a:rPr lang="en-US" sz="5200" dirty="0" smtClean="0"/>
              <a:t>.  Alexandria, VA: Association for </a:t>
            </a:r>
            <a:br>
              <a:rPr lang="en-US" sz="5200" dirty="0" smtClean="0"/>
            </a:br>
            <a:r>
              <a:rPr lang="en-US" sz="5200" dirty="0" smtClean="0"/>
              <a:t>             Supervision and Curriculum Development.  Retrieved from Marist College </a:t>
            </a:r>
            <a:r>
              <a:rPr lang="en-US" sz="5200" dirty="0" err="1" smtClean="0"/>
              <a:t>Ebrary</a:t>
            </a:r>
            <a:r>
              <a:rPr lang="en-US" sz="5200" dirty="0" smtClean="0"/>
              <a:t>.</a:t>
            </a:r>
            <a:br>
              <a:rPr lang="en-US" sz="5200" dirty="0" smtClean="0"/>
            </a:br>
            <a:r>
              <a:rPr lang="en-US" sz="5200" dirty="0" err="1" smtClean="0"/>
              <a:t>Marzano</a:t>
            </a:r>
            <a:r>
              <a:rPr lang="en-US" sz="5200" dirty="0" smtClean="0"/>
              <a:t>, R. (2007). </a:t>
            </a:r>
            <a:r>
              <a:rPr lang="en-US" sz="5200" i="1" dirty="0" smtClean="0"/>
              <a:t>Art and science of teaching: a comprehensive framework for effective </a:t>
            </a:r>
            <a:br>
              <a:rPr lang="en-US" sz="5200" i="1" dirty="0" smtClean="0"/>
            </a:br>
            <a:r>
              <a:rPr lang="en-US" sz="5200" i="1" dirty="0" smtClean="0"/>
              <a:t>             instruction</a:t>
            </a:r>
            <a:r>
              <a:rPr lang="en-US" sz="5200" dirty="0" smtClean="0"/>
              <a:t>. Alexandria, VA: Association for Supervision and Curriculum Development. </a:t>
            </a:r>
            <a:br>
              <a:rPr lang="en-US" sz="5200" dirty="0" smtClean="0"/>
            </a:br>
            <a:r>
              <a:rPr lang="en-US" sz="5200" dirty="0" smtClean="0"/>
              <a:t>             Retrieved from Marist College </a:t>
            </a:r>
            <a:r>
              <a:rPr lang="en-US" sz="5200" dirty="0" err="1" smtClean="0"/>
              <a:t>Ebrary</a:t>
            </a:r>
            <a:r>
              <a:rPr lang="en-US" sz="5200" dirty="0" smtClean="0"/>
              <a:t>.</a:t>
            </a:r>
            <a:br>
              <a:rPr lang="en-US" sz="5200" dirty="0" smtClean="0"/>
            </a:br>
            <a:r>
              <a:rPr lang="en-US" sz="5200" dirty="0" err="1" smtClean="0"/>
              <a:t>Malmgren</a:t>
            </a:r>
            <a:r>
              <a:rPr lang="en-US" sz="5200" dirty="0" smtClean="0"/>
              <a:t> K.W., </a:t>
            </a:r>
            <a:r>
              <a:rPr lang="en-US" sz="5200" dirty="0" err="1" smtClean="0"/>
              <a:t>Trezek</a:t>
            </a:r>
            <a:r>
              <a:rPr lang="en-US" sz="5200" dirty="0" smtClean="0"/>
              <a:t> B.J., &amp; Paul P.V. (2005). Models of classroom management as </a:t>
            </a:r>
          </a:p>
          <a:p>
            <a:pPr marL="1005840" lvl="2" indent="-256032" fontAlgn="auto">
              <a:spcAft>
                <a:spcPts val="0"/>
              </a:spcAft>
              <a:buFont typeface="Arial"/>
              <a:buChar char="○"/>
              <a:defRPr/>
            </a:pPr>
            <a:r>
              <a:rPr lang="en-US" sz="4600" dirty="0" smtClean="0"/>
              <a:t>applied to the secondary classroom. </a:t>
            </a:r>
            <a:r>
              <a:rPr lang="en-US" sz="4600" i="1" dirty="0" smtClean="0"/>
              <a:t>Clearing House: A Journal of Educational Strategies, Issues and Ideas</a:t>
            </a:r>
            <a:r>
              <a:rPr lang="en-US" sz="4600" dirty="0" smtClean="0"/>
              <a:t>, 79 (1) 36-39.</a:t>
            </a:r>
          </a:p>
          <a:p>
            <a:pPr marL="1005840" lvl="2" indent="-256032" fontAlgn="auto">
              <a:spcAft>
                <a:spcPts val="0"/>
              </a:spcAft>
              <a:buFont typeface="Arial"/>
              <a:buNone/>
              <a:defRPr/>
            </a:pPr>
            <a:r>
              <a:rPr lang="en-US" sz="4600" dirty="0" smtClean="0"/>
              <a:t>McManus, M. (1995).  </a:t>
            </a:r>
            <a:r>
              <a:rPr lang="en-US" sz="4600" i="1" dirty="0" smtClean="0"/>
              <a:t>Troublesome behavior in the classroom: Meeting individual needs</a:t>
            </a:r>
            <a:r>
              <a:rPr lang="en-US" sz="4600" dirty="0" smtClean="0"/>
              <a:t>. London, England: </a:t>
            </a:r>
            <a:r>
              <a:rPr lang="en-US" sz="4600" dirty="0" err="1" smtClean="0"/>
              <a:t>Routledge</a:t>
            </a:r>
            <a:r>
              <a:rPr lang="en-US" sz="4600" dirty="0" smtClean="0"/>
              <a:t>.  Retrieved from Marist College </a:t>
            </a:r>
            <a:r>
              <a:rPr lang="en-US" sz="4600" dirty="0" err="1" smtClean="0"/>
              <a:t>Ebrary</a:t>
            </a:r>
            <a:r>
              <a:rPr lang="en-US" sz="4600" dirty="0" smtClean="0"/>
              <a:t>.</a:t>
            </a:r>
          </a:p>
          <a:p>
            <a:pPr marL="420624" indent="-384048" fontAlgn="auto">
              <a:spcAft>
                <a:spcPts val="0"/>
              </a:spcAft>
              <a:buFont typeface="Wingdings 2"/>
              <a:buChar char=""/>
              <a:defRPr/>
            </a:pPr>
            <a:r>
              <a:rPr lang="en-US" sz="5200" dirty="0" err="1" smtClean="0"/>
              <a:t>Ormrod</a:t>
            </a:r>
            <a:r>
              <a:rPr lang="en-US" sz="5200" dirty="0" smtClean="0"/>
              <a:t>, J. E. (2011). </a:t>
            </a:r>
            <a:r>
              <a:rPr lang="en-US" sz="5200" i="1" dirty="0" smtClean="0"/>
              <a:t>Our minds, our memories</a:t>
            </a:r>
            <a:r>
              <a:rPr lang="en-US" sz="5200" dirty="0" smtClean="0"/>
              <a:t>: Enhancing thinking and learning at all </a:t>
            </a:r>
          </a:p>
          <a:p>
            <a:pPr marL="722376" lvl="1" indent="-274320" fontAlgn="auto">
              <a:spcAft>
                <a:spcPts val="0"/>
              </a:spcAft>
              <a:buFont typeface="Wingdings 2"/>
              <a:buNone/>
              <a:defRPr/>
            </a:pPr>
            <a:r>
              <a:rPr lang="en-US" sz="5200" dirty="0" smtClean="0"/>
              <a:t>		</a:t>
            </a:r>
            <a:r>
              <a:rPr lang="en-US" sz="4800" dirty="0" smtClean="0"/>
              <a:t>ages. Boston, Massachusetts: Pearson.</a:t>
            </a:r>
          </a:p>
          <a:p>
            <a:pPr marL="420624" indent="-384048" fontAlgn="auto">
              <a:spcAft>
                <a:spcPts val="0"/>
              </a:spcAft>
              <a:buFont typeface="Wingdings 2"/>
              <a:buNone/>
              <a:defRPr/>
            </a:pPr>
            <a:r>
              <a:rPr lang="en-US" sz="5200" dirty="0" smtClean="0"/>
              <a:t>	Pressman, B.L. (2007).  </a:t>
            </a:r>
            <a:r>
              <a:rPr lang="en-US" sz="5200" i="1" dirty="0" smtClean="0"/>
              <a:t>Substitute teaching from A to Z: Become an organized professional, </a:t>
            </a:r>
            <a:br>
              <a:rPr lang="en-US" sz="5200" i="1" dirty="0" smtClean="0"/>
            </a:br>
            <a:r>
              <a:rPr lang="en-US" sz="5200" i="1" dirty="0" smtClean="0"/>
              <a:t>             work in any classroom</a:t>
            </a:r>
            <a:r>
              <a:rPr lang="en-US" sz="5200" dirty="0" smtClean="0"/>
              <a:t>.  </a:t>
            </a:r>
            <a:r>
              <a:rPr lang="en-US" sz="5200" dirty="0" err="1" smtClean="0"/>
              <a:t>Blacklick</a:t>
            </a:r>
            <a:r>
              <a:rPr lang="en-US" sz="5200" dirty="0" smtClean="0"/>
              <a:t>, OH: McGraw-Hill.  Retrieved from Marist College </a:t>
            </a:r>
            <a:br>
              <a:rPr lang="en-US" sz="5200" dirty="0" smtClean="0"/>
            </a:br>
            <a:r>
              <a:rPr lang="en-US" sz="5200" dirty="0" smtClean="0"/>
              <a:t>             </a:t>
            </a:r>
            <a:r>
              <a:rPr lang="en-US" sz="5200" dirty="0" err="1" smtClean="0"/>
              <a:t>Ebrary</a:t>
            </a:r>
            <a:r>
              <a:rPr lang="en-US" sz="5200" dirty="0" smtClean="0"/>
              <a:t>.</a:t>
            </a:r>
            <a:br>
              <a:rPr lang="en-US" sz="5200" dirty="0" smtClean="0"/>
            </a:br>
            <a:r>
              <a:rPr lang="en-US" sz="5200" dirty="0" err="1" smtClean="0"/>
              <a:t>Tauber</a:t>
            </a:r>
            <a:r>
              <a:rPr lang="en-US" sz="5200" dirty="0" smtClean="0"/>
              <a:t>, R.T. (1999). </a:t>
            </a:r>
            <a:r>
              <a:rPr lang="en-US" sz="5200" i="1" dirty="0" smtClean="0"/>
              <a:t>Classroom management: Sound theory &amp; effective practice</a:t>
            </a:r>
            <a:r>
              <a:rPr lang="en-US" sz="5200" dirty="0" smtClean="0"/>
              <a:t>. Westport, </a:t>
            </a:r>
          </a:p>
          <a:p>
            <a:pPr marL="420624" indent="-384048" fontAlgn="auto">
              <a:spcAft>
                <a:spcPts val="0"/>
              </a:spcAft>
              <a:buFont typeface="Wingdings 2"/>
              <a:buNone/>
              <a:defRPr/>
            </a:pPr>
            <a:r>
              <a:rPr lang="en-US" sz="5200" dirty="0" smtClean="0"/>
              <a:t>		CT: Greenwood Press.  Retrieved from Marist College </a:t>
            </a:r>
            <a:r>
              <a:rPr lang="en-US" sz="5200" dirty="0" err="1" smtClean="0"/>
              <a:t>Ebrary</a:t>
            </a:r>
            <a:r>
              <a:rPr lang="en-US" sz="5200" dirty="0" smtClean="0"/>
              <a:t>.</a:t>
            </a:r>
          </a:p>
          <a:p>
            <a:pPr marL="420624" indent="-384048" fontAlgn="auto">
              <a:spcAft>
                <a:spcPts val="0"/>
              </a:spcAft>
              <a:buFont typeface="Wingdings 2"/>
              <a:buChar char=""/>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Title 0"/>
          <p:cNvSpPr>
            <a:spLocks noGrp="1" noChangeArrowheads="1"/>
          </p:cNvSpPr>
          <p:nvPr>
            <p:ph type="ctrTitle"/>
          </p:nvPr>
        </p:nvSpPr>
        <p:spPr>
          <a:xfrm>
            <a:off x="177800" y="203200"/>
            <a:ext cx="8737600" cy="1397000"/>
          </a:xfrm>
        </p:spPr>
        <p:txBody>
          <a:bodyPr>
            <a:normAutofit/>
          </a:bodyPr>
          <a:lstStyle/>
          <a:p>
            <a:pPr algn="l" fontAlgn="auto">
              <a:spcAft>
                <a:spcPts val="0"/>
              </a:spcAft>
              <a:defRPr/>
            </a:pPr>
            <a:r>
              <a:rPr sz="3200" smtClean="0">
                <a:solidFill>
                  <a:srgbClr val="FFC000"/>
                </a:solidFill>
                <a:latin typeface="Arial" pitchFamily="82" charset="0"/>
              </a:rPr>
              <a:t>Jacob </a:t>
            </a:r>
            <a:r>
              <a:rPr sz="3200" err="1" smtClean="0">
                <a:solidFill>
                  <a:srgbClr val="FFC000"/>
                </a:solidFill>
                <a:latin typeface="Arial" pitchFamily="82" charset="0"/>
              </a:rPr>
              <a:t>Kounin</a:t>
            </a:r>
            <a:r>
              <a:rPr sz="3200" smtClean="0">
                <a:solidFill>
                  <a:srgbClr val="FFC000"/>
                </a:solidFill>
                <a:latin typeface="Arial" pitchFamily="82" charset="0"/>
              </a:rPr>
              <a:t> – Classroom Management Theory</a:t>
            </a:r>
            <a:endParaRPr sz="3200">
              <a:solidFill>
                <a:srgbClr val="FFC000"/>
              </a:solidFill>
              <a:latin typeface="Arial" pitchFamily="82" charset="0"/>
            </a:endParaRPr>
          </a:p>
        </p:txBody>
      </p:sp>
      <p:sp>
        <p:nvSpPr>
          <p:cNvPr id="30723" name="Rectangle 1"/>
          <p:cNvSpPr>
            <a:spLocks noGrp="1" noChangeArrowheads="1"/>
          </p:cNvSpPr>
          <p:nvPr>
            <p:ph type="subTitle" idx="1"/>
          </p:nvPr>
        </p:nvSpPr>
        <p:spPr>
          <a:xfrm>
            <a:off x="152400" y="1371600"/>
            <a:ext cx="4622800" cy="5029200"/>
          </a:xfrm>
        </p:spPr>
        <p:txBody>
          <a:bodyPr/>
          <a:lstStyle/>
          <a:p>
            <a:pPr lvl="1" algn="l"/>
            <a:r>
              <a:rPr lang="en-US" sz="3600" smtClean="0">
                <a:solidFill>
                  <a:schemeClr val="bg1"/>
                </a:solidFill>
                <a:hlinkClick r:id="rId3"/>
              </a:rPr>
              <a:t>“Withitness”</a:t>
            </a:r>
            <a:endParaRPr lang="en-US" sz="3600" smtClean="0">
              <a:solidFill>
                <a:schemeClr val="bg1"/>
              </a:solidFill>
            </a:endParaRPr>
          </a:p>
          <a:p>
            <a:pPr lvl="1" algn="l"/>
            <a:r>
              <a:rPr lang="en-US" sz="3600" smtClean="0">
                <a:solidFill>
                  <a:schemeClr val="bg1"/>
                </a:solidFill>
              </a:rPr>
              <a:t>- Having “eyes in the back of your </a:t>
            </a:r>
            <a:br>
              <a:rPr lang="en-US" sz="3600" smtClean="0">
                <a:solidFill>
                  <a:schemeClr val="bg1"/>
                </a:solidFill>
              </a:rPr>
            </a:br>
            <a:r>
              <a:rPr lang="en-US" sz="3600" smtClean="0">
                <a:solidFill>
                  <a:schemeClr val="bg1"/>
                </a:solidFill>
              </a:rPr>
              <a:t>head”</a:t>
            </a:r>
          </a:p>
          <a:p>
            <a:pPr lvl="1" algn="l"/>
            <a:r>
              <a:rPr lang="en-US" sz="3600" smtClean="0"/>
              <a:t>Timing errors</a:t>
            </a:r>
          </a:p>
          <a:p>
            <a:pPr lvl="1" algn="l"/>
            <a:r>
              <a:rPr lang="en-US" sz="3600" smtClean="0"/>
              <a:t>Target errors</a:t>
            </a:r>
          </a:p>
          <a:p>
            <a:pPr lvl="1" algn="l"/>
            <a:r>
              <a:rPr lang="en-US" sz="3600" smtClean="0"/>
              <a:t>“Overlapping”</a:t>
            </a:r>
          </a:p>
          <a:p>
            <a:pPr lvl="1" algn="l"/>
            <a:endParaRPr lang="en-US" sz="2400" smtClean="0">
              <a:solidFill>
                <a:srgbClr val="000000"/>
              </a:solidFill>
            </a:endParaRPr>
          </a:p>
        </p:txBody>
      </p:sp>
      <p:pic>
        <p:nvPicPr>
          <p:cNvPr id="30724" name="Picture 4" descr="http://www.michellehenry.fr/eye_idioms.jpg"/>
          <p:cNvPicPr>
            <a:picLocks noChangeAspect="1" noChangeArrowheads="1"/>
          </p:cNvPicPr>
          <p:nvPr/>
        </p:nvPicPr>
        <p:blipFill>
          <a:blip r:embed="rId4"/>
          <a:srcRect/>
          <a:stretch>
            <a:fillRect/>
          </a:stretch>
        </p:blipFill>
        <p:spPr bwMode="auto">
          <a:xfrm>
            <a:off x="4114800" y="3048000"/>
            <a:ext cx="4670425"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32770" name="Picture 2" descr="http://kameronlombard.files.wordpress.com/2009/09/ripple.jpg"/>
          <p:cNvPicPr>
            <a:picLocks noChangeAspect="1" noChangeArrowheads="1"/>
          </p:cNvPicPr>
          <p:nvPr/>
        </p:nvPicPr>
        <p:blipFill>
          <a:blip r:embed="rId3"/>
          <a:srcRect/>
          <a:stretch>
            <a:fillRect/>
          </a:stretch>
        </p:blipFill>
        <p:spPr bwMode="auto">
          <a:xfrm>
            <a:off x="4675188" y="3898900"/>
            <a:ext cx="4468812" cy="2944813"/>
          </a:xfrm>
          <a:prstGeom prst="rect">
            <a:avLst/>
          </a:prstGeom>
          <a:noFill/>
          <a:ln w="9525">
            <a:noFill/>
            <a:miter lim="800000"/>
            <a:headEnd/>
            <a:tailEnd/>
          </a:ln>
        </p:spPr>
      </p:pic>
      <p:sp>
        <p:nvSpPr>
          <p:cNvPr id="32771" name="TextBox 1"/>
          <p:cNvSpPr txBox="1">
            <a:spLocks noChangeArrowheads="1"/>
          </p:cNvSpPr>
          <p:nvPr/>
        </p:nvSpPr>
        <p:spPr bwMode="auto">
          <a:xfrm>
            <a:off x="0" y="114300"/>
            <a:ext cx="5029200" cy="646113"/>
          </a:xfrm>
          <a:prstGeom prst="rect">
            <a:avLst/>
          </a:prstGeom>
          <a:noFill/>
          <a:ln w="9525">
            <a:noFill/>
            <a:miter lim="800000"/>
            <a:headEnd/>
            <a:tailEnd/>
          </a:ln>
        </p:spPr>
        <p:txBody>
          <a:bodyPr>
            <a:spAutoFit/>
          </a:bodyPr>
          <a:lstStyle/>
          <a:p>
            <a:r>
              <a:rPr lang="en-US" sz="3600" b="1">
                <a:solidFill>
                  <a:srgbClr val="FFC000"/>
                </a:solidFill>
              </a:rPr>
              <a:t>Kounin continued….</a:t>
            </a:r>
          </a:p>
        </p:txBody>
      </p:sp>
      <p:sp>
        <p:nvSpPr>
          <p:cNvPr id="4" name="TextBox 3"/>
          <p:cNvSpPr txBox="1"/>
          <p:nvPr/>
        </p:nvSpPr>
        <p:spPr>
          <a:xfrm>
            <a:off x="304800" y="990600"/>
            <a:ext cx="8382000" cy="5016500"/>
          </a:xfrm>
          <a:prstGeom prst="rect">
            <a:avLst/>
          </a:prstGeom>
          <a:noFill/>
        </p:spPr>
        <p:txBody>
          <a:bodyPr>
            <a:spAutoFit/>
          </a:bodyPr>
          <a:lstStyle/>
          <a:p>
            <a:pPr marL="285750" indent="-285750">
              <a:buFont typeface="Arial" pitchFamily="34" charset="0"/>
              <a:buChar char="•"/>
              <a:defRPr/>
            </a:pPr>
            <a:r>
              <a:rPr lang="en-US" sz="4000" dirty="0">
                <a:hlinkClick r:id="rId4"/>
              </a:rPr>
              <a:t>“Ripple Effect”</a:t>
            </a:r>
            <a:endParaRPr lang="en-US" sz="4000" dirty="0"/>
          </a:p>
          <a:p>
            <a:pPr marL="285750" indent="-285750">
              <a:buFont typeface="Arial" pitchFamily="34" charset="0"/>
              <a:buChar char="•"/>
              <a:defRPr/>
            </a:pPr>
            <a:r>
              <a:rPr lang="en-US" sz="4000" dirty="0"/>
              <a:t>Smoothness and Momentum</a:t>
            </a:r>
            <a:br>
              <a:rPr lang="en-US" sz="4000" dirty="0"/>
            </a:br>
            <a:r>
              <a:rPr lang="en-US" sz="4000" dirty="0"/>
              <a:t>  - </a:t>
            </a:r>
            <a:r>
              <a:rPr lang="en-US" sz="4000" dirty="0" err="1"/>
              <a:t>Overdwelling</a:t>
            </a:r>
            <a:r>
              <a:rPr lang="en-US" sz="4000" dirty="0"/>
              <a:t/>
            </a:r>
            <a:br>
              <a:rPr lang="en-US" sz="4000" dirty="0"/>
            </a:br>
            <a:r>
              <a:rPr lang="en-US" sz="4000" dirty="0"/>
              <a:t>  - Overelaborating</a:t>
            </a:r>
            <a:br>
              <a:rPr lang="en-US" sz="4000" dirty="0"/>
            </a:br>
            <a:r>
              <a:rPr lang="en-US" sz="4000" dirty="0"/>
              <a:t>  - Fragmentation</a:t>
            </a:r>
          </a:p>
          <a:p>
            <a:pPr marL="285750" indent="-285750">
              <a:buFont typeface="Arial" pitchFamily="34" charset="0"/>
              <a:buChar char="•"/>
              <a:defRPr/>
            </a:pPr>
            <a:r>
              <a:rPr lang="en-US" sz="4000" dirty="0"/>
              <a:t>Maintaining Group Focus</a:t>
            </a:r>
          </a:p>
          <a:p>
            <a:pPr>
              <a:defRPr/>
            </a:pPr>
            <a:r>
              <a:rPr lang="en-US" sz="4000" dirty="0"/>
              <a:t>    - Accountability</a:t>
            </a:r>
            <a:br>
              <a:rPr lang="en-US" sz="4000" dirty="0"/>
            </a:br>
            <a:r>
              <a:rPr lang="en-US" sz="4000" dirty="0"/>
              <a:t>    - Group Alerting</a:t>
            </a:r>
            <a:endParaRPr lang="en-US" sz="4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6629400" cy="1826363"/>
          </a:xfrm>
        </p:spPr>
        <p:txBody>
          <a:bodyPr>
            <a:normAutofit fontScale="90000"/>
          </a:bodyPr>
          <a:lstStyle/>
          <a:p>
            <a:pPr fontAlgn="auto">
              <a:spcAft>
                <a:spcPts val="0"/>
              </a:spcAft>
              <a:defRPr/>
            </a:pPr>
            <a:r>
              <a:rPr lang="en-US" dirty="0" smtClean="0">
                <a:solidFill>
                  <a:schemeClr val="bg1"/>
                </a:solidFill>
              </a:rPr>
              <a:t>Social Discipline Theory</a:t>
            </a:r>
            <a:br>
              <a:rPr lang="en-US" dirty="0" smtClean="0">
                <a:solidFill>
                  <a:schemeClr val="bg1"/>
                </a:solidFill>
              </a:rPr>
            </a:br>
            <a:r>
              <a:rPr lang="en-US" dirty="0" smtClean="0">
                <a:solidFill>
                  <a:schemeClr val="bg1"/>
                </a:solidFill>
              </a:rPr>
              <a:t>Rudolph </a:t>
            </a:r>
            <a:r>
              <a:rPr lang="en-US" dirty="0" err="1" smtClean="0">
                <a:solidFill>
                  <a:schemeClr val="bg1"/>
                </a:solidFill>
              </a:rPr>
              <a:t>Dreikurs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4819" name="Text Placeholder 2"/>
          <p:cNvSpPr>
            <a:spLocks noGrp="1"/>
          </p:cNvSpPr>
          <p:nvPr>
            <p:ph type="body" idx="1"/>
          </p:nvPr>
        </p:nvSpPr>
        <p:spPr>
          <a:xfrm>
            <a:off x="685800" y="2486025"/>
            <a:ext cx="6629400" cy="3686175"/>
          </a:xfrm>
        </p:spPr>
        <p:txBody>
          <a:bodyPr/>
          <a:lstStyle/>
          <a:p>
            <a:r>
              <a:rPr lang="en-US" sz="3200" smtClean="0"/>
              <a:t>Basis: Every child has a need to belong. (Every human wants to feel accepted and noticed.)</a:t>
            </a:r>
          </a:p>
          <a:p>
            <a:endParaRPr lang="en-US" sz="3200" smtClean="0"/>
          </a:p>
          <a:p>
            <a:r>
              <a:rPr lang="en-US" sz="3200" smtClean="0"/>
              <a:t>When children feel they do not belong in the conventional sense, they act out for attention.</a:t>
            </a:r>
            <a:endParaRPr lang="en-US" smtClean="0"/>
          </a:p>
          <a:p>
            <a:endParaRPr lang="en-US" smtClean="0"/>
          </a:p>
        </p:txBody>
      </p:sp>
      <p:pic>
        <p:nvPicPr>
          <p:cNvPr id="34820" name="Picture 2"/>
          <p:cNvPicPr>
            <a:picLocks noChangeAspect="1" noChangeArrowheads="1"/>
          </p:cNvPicPr>
          <p:nvPr/>
        </p:nvPicPr>
        <p:blipFill>
          <a:blip r:embed="rId2"/>
          <a:srcRect/>
          <a:stretch>
            <a:fillRect/>
          </a:stretch>
        </p:blipFill>
        <p:spPr bwMode="auto">
          <a:xfrm>
            <a:off x="6629400" y="533400"/>
            <a:ext cx="2362200" cy="1824038"/>
          </a:xfrm>
          <a:prstGeom prst="rect">
            <a:avLst/>
          </a:prstGeom>
          <a:noFill/>
          <a:ln w="9525">
            <a:noFill/>
            <a:miter lim="800000"/>
            <a:headEnd/>
            <a:tailEnd/>
          </a:ln>
        </p:spPr>
      </p:pic>
      <p:pic>
        <p:nvPicPr>
          <p:cNvPr id="34821" name="Picture 3"/>
          <p:cNvPicPr>
            <a:picLocks noChangeAspect="1" noChangeArrowheads="1"/>
          </p:cNvPicPr>
          <p:nvPr/>
        </p:nvPicPr>
        <p:blipFill>
          <a:blip r:embed="rId3"/>
          <a:srcRect/>
          <a:stretch>
            <a:fillRect/>
          </a:stretch>
        </p:blipFill>
        <p:spPr bwMode="auto">
          <a:xfrm>
            <a:off x="6737350" y="4114800"/>
            <a:ext cx="2395538" cy="18573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6629400" cy="5638799"/>
          </a:xfrm>
        </p:spPr>
        <p:txBody>
          <a:bodyPr>
            <a:normAutofit fontScale="90000"/>
          </a:bodyPr>
          <a:lstStyle/>
          <a:p>
            <a:pPr fontAlgn="auto">
              <a:spcAft>
                <a:spcPts val="0"/>
              </a:spcAft>
              <a:defRPr/>
            </a:pPr>
            <a:r>
              <a:rPr lang="en-US" dirty="0" smtClean="0">
                <a:solidFill>
                  <a:schemeClr val="bg1"/>
                </a:solidFill>
                <a:latin typeface="Arial Black"/>
              </a:rPr>
              <a:t>4 motivations for student misbehavior:</a:t>
            </a:r>
            <a:br>
              <a:rPr lang="en-US" dirty="0" smtClean="0">
                <a:solidFill>
                  <a:schemeClr val="bg1"/>
                </a:solidFill>
                <a:latin typeface="Arial Black"/>
              </a:rPr>
            </a:br>
            <a:r>
              <a:rPr lang="en-US" dirty="0" smtClean="0">
                <a:solidFill>
                  <a:schemeClr val="bg1"/>
                </a:solidFill>
                <a:latin typeface="Arial Black"/>
              </a:rPr>
              <a:t>-Attention</a:t>
            </a:r>
            <a:br>
              <a:rPr lang="en-US" dirty="0" smtClean="0">
                <a:solidFill>
                  <a:schemeClr val="bg1"/>
                </a:solidFill>
                <a:latin typeface="Arial Black"/>
              </a:rPr>
            </a:br>
            <a:r>
              <a:rPr lang="en-US" dirty="0" smtClean="0">
                <a:solidFill>
                  <a:schemeClr val="bg1"/>
                </a:solidFill>
                <a:latin typeface="Arial Black"/>
              </a:rPr>
              <a:t>-Power</a:t>
            </a:r>
            <a:br>
              <a:rPr lang="en-US" dirty="0" smtClean="0">
                <a:solidFill>
                  <a:schemeClr val="bg1"/>
                </a:solidFill>
                <a:latin typeface="Arial Black"/>
              </a:rPr>
            </a:br>
            <a:r>
              <a:rPr lang="en-US" dirty="0" smtClean="0">
                <a:solidFill>
                  <a:schemeClr val="bg1"/>
                </a:solidFill>
                <a:latin typeface="Arial Black"/>
              </a:rPr>
              <a:t>-Revenge</a:t>
            </a:r>
            <a:br>
              <a:rPr lang="en-US" dirty="0" smtClean="0">
                <a:solidFill>
                  <a:schemeClr val="bg1"/>
                </a:solidFill>
                <a:latin typeface="Arial Black"/>
              </a:rPr>
            </a:br>
            <a:r>
              <a:rPr lang="en-US" dirty="0" smtClean="0">
                <a:solidFill>
                  <a:schemeClr val="bg1"/>
                </a:solidFill>
                <a:latin typeface="Arial Black"/>
              </a:rPr>
              <a:t>-Withdrawal</a:t>
            </a:r>
            <a:br>
              <a:rPr lang="en-US" dirty="0" smtClean="0">
                <a:solidFill>
                  <a:schemeClr val="bg1"/>
                </a:solidFill>
                <a:latin typeface="Arial Black"/>
              </a:rPr>
            </a:br>
            <a:r>
              <a:rPr lang="en-US" dirty="0" smtClean="0">
                <a:solidFill>
                  <a:schemeClr val="bg1"/>
                </a:solidFill>
                <a:latin typeface="Arial Black"/>
              </a:rPr>
              <a:t/>
            </a:r>
            <a:br>
              <a:rPr lang="en-US" dirty="0" smtClean="0">
                <a:solidFill>
                  <a:schemeClr val="bg1"/>
                </a:solidFill>
                <a:latin typeface="Arial Black"/>
              </a:rPr>
            </a:br>
            <a:r>
              <a:rPr lang="en-US" sz="3889" b="0" dirty="0" smtClean="0">
                <a:solidFill>
                  <a:schemeClr val="bg1"/>
                </a:solidFill>
                <a:effectLst/>
              </a:rPr>
              <a:t>Teacher must determine which of the 4 the student is using by assessing his or her own feelings.</a:t>
            </a:r>
            <a:endParaRPr lang="en-US" sz="3889" b="0" dirty="0">
              <a:solidFill>
                <a:schemeClr val="bg1"/>
              </a:solidFill>
              <a:effectLst/>
            </a:endParaRPr>
          </a:p>
        </p:txBody>
      </p:sp>
      <p:pic>
        <p:nvPicPr>
          <p:cNvPr id="35843" name="Picture 2"/>
          <p:cNvPicPr>
            <a:picLocks noChangeAspect="1" noChangeArrowheads="1"/>
          </p:cNvPicPr>
          <p:nvPr/>
        </p:nvPicPr>
        <p:blipFill>
          <a:blip r:embed="rId3"/>
          <a:srcRect/>
          <a:stretch>
            <a:fillRect/>
          </a:stretch>
        </p:blipFill>
        <p:spPr bwMode="auto">
          <a:xfrm>
            <a:off x="4495800" y="1447800"/>
            <a:ext cx="4194175"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629400" cy="1140563"/>
          </a:xfrm>
        </p:spPr>
        <p:txBody>
          <a:bodyPr>
            <a:normAutofit fontScale="90000"/>
          </a:bodyPr>
          <a:lstStyle/>
          <a:p>
            <a:pPr fontAlgn="auto">
              <a:spcAft>
                <a:spcPts val="0"/>
              </a:spcAft>
              <a:defRPr/>
            </a:pPr>
            <a:r>
              <a:rPr lang="en-US" dirty="0" smtClean="0">
                <a:solidFill>
                  <a:schemeClr val="bg1"/>
                </a:solidFill>
              </a:rPr>
              <a:t>Sample Suggested Responses to Each Motive:</a:t>
            </a:r>
            <a:r>
              <a:rPr lang="en-US" dirty="0" smtClean="0"/>
              <a:t/>
            </a:r>
            <a:br>
              <a:rPr lang="en-US" dirty="0" smtClean="0"/>
            </a:br>
            <a:endParaRPr lang="en-US" dirty="0"/>
          </a:p>
        </p:txBody>
      </p:sp>
      <p:sp>
        <p:nvSpPr>
          <p:cNvPr id="3" name="Text Placeholder 2"/>
          <p:cNvSpPr>
            <a:spLocks noGrp="1"/>
          </p:cNvSpPr>
          <p:nvPr>
            <p:ph type="body" idx="1"/>
          </p:nvPr>
        </p:nvSpPr>
        <p:spPr>
          <a:xfrm>
            <a:off x="685800" y="990600"/>
            <a:ext cx="6629400" cy="5181600"/>
          </a:xfrm>
        </p:spPr>
        <p:txBody>
          <a:bodyPr>
            <a:normAutofit fontScale="92500" lnSpcReduction="20000"/>
          </a:bodyPr>
          <a:lstStyle/>
          <a:p>
            <a:pPr fontAlgn="auto">
              <a:spcAft>
                <a:spcPts val="0"/>
              </a:spcAft>
              <a:buFont typeface="Wingdings 2"/>
              <a:buNone/>
              <a:defRPr/>
            </a:pPr>
            <a:endParaRPr lang="en-US" dirty="0" smtClean="0"/>
          </a:p>
          <a:p>
            <a:pPr fontAlgn="auto">
              <a:spcAft>
                <a:spcPts val="0"/>
              </a:spcAft>
              <a:buFont typeface="Wingdings 2"/>
              <a:buNone/>
              <a:defRPr/>
            </a:pPr>
            <a:endParaRPr lang="en-US" dirty="0" smtClean="0"/>
          </a:p>
          <a:p>
            <a:pPr fontAlgn="auto">
              <a:spcAft>
                <a:spcPts val="0"/>
              </a:spcAft>
              <a:buFont typeface="Wingdings 2"/>
              <a:buNone/>
              <a:defRPr/>
            </a:pPr>
            <a:r>
              <a:rPr lang="en-US" dirty="0" smtClean="0"/>
              <a:t>ATTENTION: class clown, show off, arriving late: </a:t>
            </a:r>
          </a:p>
          <a:p>
            <a:pPr fontAlgn="auto">
              <a:spcAft>
                <a:spcPts val="0"/>
              </a:spcAft>
              <a:buFont typeface="Wingdings 2"/>
              <a:buNone/>
              <a:defRPr/>
            </a:pPr>
            <a:r>
              <a:rPr lang="en-US" dirty="0" smtClean="0"/>
              <a:t>TEACHER RESPONSE:  No special attention, impose consequences.</a:t>
            </a:r>
          </a:p>
          <a:p>
            <a:pPr fontAlgn="auto">
              <a:spcAft>
                <a:spcPts val="0"/>
              </a:spcAft>
              <a:buFont typeface="Wingdings 2"/>
              <a:buNone/>
              <a:defRPr/>
            </a:pPr>
            <a:r>
              <a:rPr lang="en-US" dirty="0" smtClean="0"/>
              <a:t> </a:t>
            </a:r>
          </a:p>
          <a:p>
            <a:pPr fontAlgn="auto">
              <a:spcAft>
                <a:spcPts val="0"/>
              </a:spcAft>
              <a:buFont typeface="Wingdings 2"/>
              <a:buNone/>
              <a:defRPr/>
            </a:pPr>
            <a:r>
              <a:rPr lang="en-US" dirty="0" smtClean="0"/>
              <a:t>POWER: stubbornness, defiance, lying: </a:t>
            </a:r>
          </a:p>
          <a:p>
            <a:pPr fontAlgn="auto">
              <a:spcAft>
                <a:spcPts val="0"/>
              </a:spcAft>
              <a:buFont typeface="Wingdings 2"/>
              <a:buNone/>
              <a:defRPr/>
            </a:pPr>
            <a:r>
              <a:rPr lang="en-US" dirty="0" smtClean="0"/>
              <a:t>TEACHER RESPONSE: refuse to fight, admit that the teacher cannot “make” a student do anything, impose consequences.</a:t>
            </a:r>
          </a:p>
          <a:p>
            <a:pPr fontAlgn="auto">
              <a:spcAft>
                <a:spcPts val="0"/>
              </a:spcAft>
              <a:buFont typeface="Wingdings 2"/>
              <a:buNone/>
              <a:defRPr/>
            </a:pPr>
            <a:r>
              <a:rPr lang="en-US" dirty="0" smtClean="0"/>
              <a:t> </a:t>
            </a:r>
          </a:p>
          <a:p>
            <a:pPr fontAlgn="auto">
              <a:spcAft>
                <a:spcPts val="0"/>
              </a:spcAft>
              <a:buFont typeface="Wingdings 2"/>
              <a:buNone/>
              <a:defRPr/>
            </a:pPr>
            <a:r>
              <a:rPr lang="en-US" dirty="0" smtClean="0"/>
              <a:t>REVENGE: stealing, abuse: </a:t>
            </a:r>
          </a:p>
          <a:p>
            <a:pPr fontAlgn="auto">
              <a:spcAft>
                <a:spcPts val="0"/>
              </a:spcAft>
              <a:buFont typeface="Wingdings 2"/>
              <a:buNone/>
              <a:defRPr/>
            </a:pPr>
            <a:r>
              <a:rPr lang="en-US" dirty="0" smtClean="0"/>
              <a:t>TEACHER RESPONSE: avoid retaliation, maintain order, do not take it personally, impose consequences.</a:t>
            </a:r>
          </a:p>
          <a:p>
            <a:pPr fontAlgn="auto">
              <a:spcAft>
                <a:spcPts val="0"/>
              </a:spcAft>
              <a:buFont typeface="Wingdings 2"/>
              <a:buNone/>
              <a:defRPr/>
            </a:pPr>
            <a:r>
              <a:rPr lang="en-US" dirty="0" smtClean="0"/>
              <a:t> </a:t>
            </a:r>
          </a:p>
          <a:p>
            <a:pPr fontAlgn="auto">
              <a:spcAft>
                <a:spcPts val="0"/>
              </a:spcAft>
              <a:buFont typeface="Wingdings 2"/>
              <a:buNone/>
              <a:defRPr/>
            </a:pPr>
            <a:r>
              <a:rPr lang="en-US" dirty="0" smtClean="0"/>
              <a:t>WITHDRAWAL: truancy, giving up easily: </a:t>
            </a:r>
          </a:p>
          <a:p>
            <a:pPr fontAlgn="auto">
              <a:spcAft>
                <a:spcPts val="0"/>
              </a:spcAft>
              <a:buFont typeface="Wingdings 2"/>
              <a:buNone/>
              <a:defRPr/>
            </a:pPr>
            <a:r>
              <a:rPr lang="en-US" dirty="0" smtClean="0"/>
              <a:t>TEACHER RESPONSE: avoid criticism, praise slight improvement, acknowledge effort, do not give up.					</a:t>
            </a:r>
          </a:p>
          <a:p>
            <a:pPr fontAlgn="auto">
              <a:spcAft>
                <a:spcPts val="0"/>
              </a:spcAft>
              <a:buFont typeface="Wingdings 2"/>
              <a:buNone/>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00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6629400" cy="683363"/>
          </a:xfrm>
        </p:spPr>
        <p:txBody>
          <a:bodyPr>
            <a:normAutofit/>
          </a:bodyPr>
          <a:lstStyle/>
          <a:p>
            <a:pPr fontAlgn="auto">
              <a:spcAft>
                <a:spcPts val="0"/>
              </a:spcAft>
              <a:defRPr/>
            </a:pPr>
            <a:r>
              <a:rPr lang="en-US" dirty="0" smtClean="0"/>
              <a:t>Recognition Reflex:</a:t>
            </a:r>
            <a:endParaRPr lang="en-US" dirty="0"/>
          </a:p>
        </p:txBody>
      </p:sp>
      <p:sp>
        <p:nvSpPr>
          <p:cNvPr id="39939" name="Text Placeholder 2"/>
          <p:cNvSpPr>
            <a:spLocks noGrp="1"/>
          </p:cNvSpPr>
          <p:nvPr>
            <p:ph type="body" idx="1"/>
          </p:nvPr>
        </p:nvSpPr>
        <p:spPr>
          <a:xfrm>
            <a:off x="685800" y="1676400"/>
            <a:ext cx="6629400" cy="4343400"/>
          </a:xfrm>
        </p:spPr>
        <p:txBody>
          <a:bodyPr/>
          <a:lstStyle/>
          <a:p>
            <a:r>
              <a:rPr lang="en-US" smtClean="0"/>
              <a:t>Students must recognize the reason for their misbehavior. Which of the four motivations caused this action?</a:t>
            </a:r>
          </a:p>
          <a:p>
            <a:endParaRPr lang="en-US" smtClean="0"/>
          </a:p>
          <a:p>
            <a:r>
              <a:rPr lang="en-US" smtClean="0"/>
              <a:t>Teachers should address the suspected motivation with a direct question. Example: “Are you trying to be the boss of the class?” (for power.)</a:t>
            </a:r>
          </a:p>
          <a:p>
            <a:endParaRPr lang="en-US" smtClean="0"/>
          </a:p>
          <a:p>
            <a:r>
              <a:rPr lang="en-US" smtClean="0"/>
              <a:t>Observe the student to see if he or she recognizes the underlying motive: RECOGNITION REFLEX</a:t>
            </a:r>
          </a:p>
          <a:p>
            <a:endParaRPr lang="en-US" smtClean="0"/>
          </a:p>
          <a:p>
            <a:r>
              <a:rPr lang="en-US" smtClean="0"/>
              <a:t>Once the teacher knows the student’s motivation, they can more effectively respond to the misbehavior.</a:t>
            </a:r>
          </a:p>
          <a:p>
            <a:endParaRPr lang="en-US" smtClean="0"/>
          </a:p>
          <a:p>
            <a:endParaRPr lang="en-U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4445</Words>
  <Application>Microsoft Office PowerPoint</Application>
  <PresentationFormat>On-screen Show (4:3)</PresentationFormat>
  <Paragraphs>320</Paragraphs>
  <Slides>31</Slides>
  <Notes>24</Notes>
  <HiddenSlides>0</HiddenSlides>
  <MMClips>0</MMClips>
  <ScaleCrop>false</ScaleCrop>
  <HeadingPairs>
    <vt:vector size="6" baseType="variant">
      <vt:variant>
        <vt:lpstr>Fonts Used</vt:lpstr>
      </vt:variant>
      <vt:variant>
        <vt:i4>6</vt:i4>
      </vt:variant>
      <vt:variant>
        <vt:lpstr>Design Template</vt:lpstr>
      </vt:variant>
      <vt:variant>
        <vt:i4>24</vt:i4>
      </vt:variant>
      <vt:variant>
        <vt:lpstr>Slide Titles</vt:lpstr>
      </vt:variant>
      <vt:variant>
        <vt:i4>31</vt:i4>
      </vt:variant>
    </vt:vector>
  </HeadingPairs>
  <TitlesOfParts>
    <vt:vector size="61" baseType="lpstr">
      <vt:lpstr>Arial</vt:lpstr>
      <vt:lpstr>Cambria</vt:lpstr>
      <vt:lpstr>Rage Italic</vt:lpstr>
      <vt:lpstr>Calibri</vt:lpstr>
      <vt:lpstr>Franklin Gothic Book</vt:lpstr>
      <vt:lpstr>Wingdings 2</vt:lpstr>
      <vt:lpstr>Sketchbook</vt:lpstr>
      <vt:lpstr>Technic</vt:lpstr>
      <vt:lpstr>Sketchbook</vt:lpstr>
      <vt:lpstr>Sketchbook</vt:lpstr>
      <vt:lpstr>Sketchbook</vt:lpstr>
      <vt:lpstr>Sketchbook</vt:lpstr>
      <vt:lpstr>Sketchbook</vt:lpstr>
      <vt:lpstr>Sketchbook</vt:lpstr>
      <vt:lpstr>Sketchbook</vt:lpstr>
      <vt:lpstr>Sketchbook</vt:lpstr>
      <vt:lpstr>Sketchbook</vt:lpstr>
      <vt:lpstr>Sketchbook</vt:lpstr>
      <vt:lpstr>Sketchbook</vt:lpstr>
      <vt:lpstr>Technic</vt:lpstr>
      <vt:lpstr>Technic</vt:lpstr>
      <vt:lpstr>Technic</vt:lpstr>
      <vt:lpstr>Technic</vt:lpstr>
      <vt:lpstr>Technic</vt:lpstr>
      <vt:lpstr>Technic</vt:lpstr>
      <vt:lpstr>Technic</vt:lpstr>
      <vt:lpstr>Technic</vt:lpstr>
      <vt:lpstr>Technic</vt:lpstr>
      <vt:lpstr>Technic</vt:lpstr>
      <vt:lpstr>Technic</vt:lpstr>
      <vt:lpstr>Classroom Management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ASSERTIVE DISCIPLINE Lee Canter   </vt:lpstr>
      <vt:lpstr>Graduated consequences</vt:lpstr>
      <vt:lpstr>No Assuming…</vt:lpstr>
      <vt:lpstr>PRAISE EVERYDAY!</vt:lpstr>
      <vt:lpstr>I-messages</vt:lpstr>
      <vt:lpstr>Social Learning Theory Albert Bandura</vt:lpstr>
      <vt:lpstr>Social Learning Theory Albert Bandura</vt:lpstr>
      <vt:lpstr>Is Aggression Learned?</vt:lpstr>
      <vt:lpstr>Slide 23</vt:lpstr>
      <vt:lpstr>COOPERATIVE LEARNING</vt:lpstr>
      <vt:lpstr>Slide 25</vt:lpstr>
      <vt:lpstr>Slide 26</vt:lpstr>
      <vt:lpstr>Slide 27</vt:lpstr>
      <vt:lpstr>Positive Strategies:  Teacher sets the tone</vt:lpstr>
      <vt:lpstr>Slide 29</vt:lpstr>
      <vt:lpstr>Battling Hindrances</vt:lpstr>
      <vt:lpstr>References</vt:lpstr>
    </vt:vector>
  </TitlesOfParts>
  <Company>Inspiration Software,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Classroom Management</dc:title>
  <dc:creator>Inspiration 9.0b</dc:creator>
  <cp:lastModifiedBy>Kelvin Seifert</cp:lastModifiedBy>
  <cp:revision>93</cp:revision>
  <dcterms:created xsi:type="dcterms:W3CDTF">2011-11-15T01:48:44Z</dcterms:created>
  <dcterms:modified xsi:type="dcterms:W3CDTF">2012-01-30T15:22:34Z</dcterms:modified>
</cp:coreProperties>
</file>