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8" r:id="rId2"/>
    <p:sldId id="260" r:id="rId3"/>
    <p:sldId id="281" r:id="rId4"/>
    <p:sldId id="286" r:id="rId5"/>
    <p:sldId id="274" r:id="rId6"/>
    <p:sldId id="277"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1" d="100"/>
          <a:sy n="51" d="100"/>
        </p:scale>
        <p:origin x="-1243"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D924D8-F3C1-4C1A-9BEC-D5AB6840CC2C}" type="datetimeFigureOut">
              <a:rPr lang="en-US" smtClean="0"/>
              <a:pPr/>
              <a:t>6/23/2015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A4C99A-BE1E-4F55-B15B-2809F98EFB2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261A30-0A5A-4F16-87B0-18B6B95C0F2E}" type="datetimeFigureOut">
              <a:rPr lang="en-US" smtClean="0"/>
              <a:pPr/>
              <a:t>6/23/2015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261A30-0A5A-4F16-87B0-18B6B95C0F2E}" type="datetimeFigureOut">
              <a:rPr lang="en-US" smtClean="0"/>
              <a:pPr/>
              <a:t>6/23/2015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261A30-0A5A-4F16-87B0-18B6B95C0F2E}" type="datetimeFigureOut">
              <a:rPr lang="en-US" smtClean="0"/>
              <a:pPr/>
              <a:t>6/23/2015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261A30-0A5A-4F16-87B0-18B6B95C0F2E}" type="datetimeFigureOut">
              <a:rPr lang="en-US" smtClean="0"/>
              <a:pPr/>
              <a:t>6/23/2015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61A30-0A5A-4F16-87B0-18B6B95C0F2E}" type="datetimeFigureOut">
              <a:rPr lang="en-US" smtClean="0"/>
              <a:pPr/>
              <a:t>6/23/2015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261A30-0A5A-4F16-87B0-18B6B95C0F2E}" type="datetimeFigureOut">
              <a:rPr lang="en-US" smtClean="0"/>
              <a:pPr/>
              <a:t>6/23/2015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261A30-0A5A-4F16-87B0-18B6B95C0F2E}" type="datetimeFigureOut">
              <a:rPr lang="en-US" smtClean="0"/>
              <a:pPr/>
              <a:t>6/23/2015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261A30-0A5A-4F16-87B0-18B6B95C0F2E}" type="datetimeFigureOut">
              <a:rPr lang="en-US" smtClean="0"/>
              <a:pPr/>
              <a:t>6/23/2015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61A30-0A5A-4F16-87B0-18B6B95C0F2E}" type="datetimeFigureOut">
              <a:rPr lang="en-US" smtClean="0"/>
              <a:pPr/>
              <a:t>6/23/2015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61A30-0A5A-4F16-87B0-18B6B95C0F2E}" type="datetimeFigureOut">
              <a:rPr lang="en-US" smtClean="0"/>
              <a:pPr/>
              <a:t>6/23/2015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61A30-0A5A-4F16-87B0-18B6B95C0F2E}" type="datetimeFigureOut">
              <a:rPr lang="en-US" smtClean="0"/>
              <a:pPr/>
              <a:t>6/23/2015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180731-2511-47E3-B79F-E14B20BECA6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61A30-0A5A-4F16-87B0-18B6B95C0F2E}" type="datetimeFigureOut">
              <a:rPr lang="en-US" smtClean="0"/>
              <a:pPr/>
              <a:t>6/23/2015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80731-2511-47E3-B79F-E14B20BECA6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a:solidFill>
            <a:schemeClr val="bg1">
              <a:lumMod val="85000"/>
            </a:schemeClr>
          </a:solidFill>
        </p:spPr>
        <p:txBody>
          <a:bodyPr>
            <a:normAutofit fontScale="90000"/>
          </a:bodyPr>
          <a:lstStyle/>
          <a:p>
            <a:r>
              <a:rPr lang="en-US" sz="4000" u="sng" dirty="0" smtClean="0">
                <a:solidFill>
                  <a:schemeClr val="tx1">
                    <a:lumMod val="95000"/>
                    <a:lumOff val="5000"/>
                  </a:schemeClr>
                </a:solidFill>
                <a:latin typeface="Times New Roman" pitchFamily="18" charset="0"/>
                <a:cs typeface="Times New Roman" pitchFamily="18" charset="0"/>
              </a:rPr>
              <a:t/>
            </a:r>
            <a:br>
              <a:rPr lang="en-US" sz="4000" u="sng" dirty="0" smtClean="0">
                <a:solidFill>
                  <a:schemeClr val="tx1">
                    <a:lumMod val="95000"/>
                    <a:lumOff val="5000"/>
                  </a:schemeClr>
                </a:solidFill>
                <a:latin typeface="Times New Roman" pitchFamily="18" charset="0"/>
                <a:cs typeface="Times New Roman" pitchFamily="18" charset="0"/>
              </a:rPr>
            </a:br>
            <a:r>
              <a:rPr lang="en-US" sz="4000" u="sng" dirty="0" smtClean="0">
                <a:solidFill>
                  <a:schemeClr val="tx1">
                    <a:lumMod val="95000"/>
                    <a:lumOff val="5000"/>
                  </a:schemeClr>
                </a:solidFill>
                <a:latin typeface="Times New Roman" pitchFamily="18" charset="0"/>
                <a:cs typeface="Times New Roman" pitchFamily="18" charset="0"/>
              </a:rPr>
              <a:t>Person-Centered Therapy (Carl Rogers)</a:t>
            </a:r>
            <a:r>
              <a:rPr lang="en-GB" dirty="0" smtClean="0"/>
              <a:t/>
            </a:r>
            <a:br>
              <a:rPr lang="en-GB" dirty="0" smtClean="0"/>
            </a:br>
            <a:endParaRPr lang="en-GB" dirty="0"/>
          </a:p>
        </p:txBody>
      </p:sp>
      <p:sp>
        <p:nvSpPr>
          <p:cNvPr id="3" name="Content Placeholder 2"/>
          <p:cNvSpPr>
            <a:spLocks noGrp="1"/>
          </p:cNvSpPr>
          <p:nvPr>
            <p:ph idx="1"/>
          </p:nvPr>
        </p:nvSpPr>
        <p:spPr>
          <a:xfrm>
            <a:off x="214282" y="1357298"/>
            <a:ext cx="8715436" cy="5143536"/>
          </a:xfrm>
        </p:spPr>
        <p:txBody>
          <a:bodyPr>
            <a:normAutofit fontScale="25000" lnSpcReduction="20000"/>
          </a:bodyPr>
          <a:lstStyle/>
          <a:p>
            <a:pPr>
              <a:lnSpc>
                <a:spcPct val="120000"/>
              </a:lnSpc>
              <a:buNone/>
            </a:pPr>
            <a:r>
              <a:rPr lang="en-US" dirty="0" smtClean="0"/>
              <a:t>		</a:t>
            </a:r>
            <a:r>
              <a:rPr lang="en-US" sz="11200" b="1" u="sng" dirty="0" smtClean="0">
                <a:latin typeface="Times New Roman" pitchFamily="18" charset="0"/>
                <a:cs typeface="Times New Roman" pitchFamily="18" charset="0"/>
              </a:rPr>
              <a:t>Definition:</a:t>
            </a:r>
            <a:r>
              <a:rPr lang="en-US" sz="11200" dirty="0" smtClean="0">
                <a:latin typeface="Times New Roman" pitchFamily="18" charset="0"/>
                <a:cs typeface="Times New Roman" pitchFamily="18" charset="0"/>
              </a:rPr>
              <a:t/>
            </a:r>
            <a:br>
              <a:rPr lang="en-US" sz="11200" dirty="0" smtClean="0">
                <a:latin typeface="Times New Roman" pitchFamily="18" charset="0"/>
                <a:cs typeface="Times New Roman" pitchFamily="18" charset="0"/>
              </a:rPr>
            </a:br>
            <a:r>
              <a:rPr lang="en-US" sz="9600" dirty="0" smtClean="0">
                <a:latin typeface="Times New Roman" pitchFamily="18" charset="0"/>
                <a:cs typeface="Times New Roman" pitchFamily="18" charset="0"/>
              </a:rPr>
              <a:t>“Person-centered therapy, which is also known as client-centered, non-directive, or Rogerian therapy. Rogers challenged belief that clients cannot understand &amp; resolve their own problems with direct help from experts</a:t>
            </a:r>
            <a:r>
              <a:rPr lang="en-US" sz="9600" b="1"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He questioned focus on problems rather than on people in therapy </a:t>
            </a:r>
          </a:p>
          <a:p>
            <a:pPr>
              <a:lnSpc>
                <a:spcPct val="120000"/>
              </a:lnSpc>
              <a:buFont typeface="Wingdings" pitchFamily="2" charset="2"/>
              <a:buChar char="Ø"/>
            </a:pPr>
            <a:r>
              <a:rPr lang="en-GB" sz="9600" dirty="0" smtClean="0">
                <a:latin typeface="Times New Roman" pitchFamily="18" charset="0"/>
                <a:cs typeface="Times New Roman" pitchFamily="18" charset="0"/>
              </a:rPr>
              <a:t>Humans have an inherent self-actualizing tendency, a movement towards developing capacities in ways which serve to maintain and enhance the individual. </a:t>
            </a:r>
          </a:p>
          <a:p>
            <a:pPr>
              <a:lnSpc>
                <a:spcPct val="120000"/>
              </a:lnSpc>
              <a:buFont typeface="Wingdings" pitchFamily="2" charset="2"/>
              <a:buChar char="Ø"/>
            </a:pPr>
            <a:r>
              <a:rPr lang="en-GB" sz="9600" dirty="0" smtClean="0">
                <a:latin typeface="Times New Roman" pitchFamily="18" charset="0"/>
                <a:cs typeface="Times New Roman" pitchFamily="18" charset="0"/>
              </a:rPr>
              <a:t>Problems in the personality development process arise when significant people in our lives, (for example, parents, teachers, students)</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a:solidFill>
            <a:schemeClr val="bg1">
              <a:lumMod val="85000"/>
            </a:schemeClr>
          </a:solidFill>
        </p:spPr>
        <p:txBody>
          <a:bodyPr>
            <a:normAutofit fontScale="90000"/>
          </a:bodyPr>
          <a:lstStyle/>
          <a:p>
            <a:r>
              <a:rPr lang="en-GB" sz="4000" dirty="0" smtClean="0">
                <a:solidFill>
                  <a:schemeClr val="tx1">
                    <a:lumMod val="95000"/>
                    <a:lumOff val="5000"/>
                  </a:schemeClr>
                </a:solidFill>
                <a:latin typeface="Times New Roman" pitchFamily="18" charset="0"/>
                <a:cs typeface="Times New Roman" pitchFamily="18" charset="0"/>
              </a:rPr>
              <a:t/>
            </a:r>
            <a:br>
              <a:rPr lang="en-GB" sz="4000" dirty="0" smtClean="0">
                <a:solidFill>
                  <a:schemeClr val="tx1">
                    <a:lumMod val="95000"/>
                    <a:lumOff val="5000"/>
                  </a:schemeClr>
                </a:solidFill>
                <a:latin typeface="Times New Roman" pitchFamily="18" charset="0"/>
                <a:cs typeface="Times New Roman" pitchFamily="18" charset="0"/>
              </a:rPr>
            </a:br>
            <a:r>
              <a:rPr lang="en-GB" sz="4000" dirty="0" smtClean="0">
                <a:solidFill>
                  <a:schemeClr val="tx1">
                    <a:lumMod val="95000"/>
                    <a:lumOff val="5000"/>
                  </a:schemeClr>
                </a:solidFill>
                <a:latin typeface="Times New Roman" pitchFamily="18" charset="0"/>
                <a:cs typeface="Times New Roman" pitchFamily="18" charset="0"/>
              </a:rPr>
              <a:t>Role of the Counsellor</a:t>
            </a:r>
            <a:r>
              <a:rPr lang="en-GB" dirty="0" smtClean="0">
                <a:solidFill>
                  <a:schemeClr val="tx1">
                    <a:lumMod val="95000"/>
                    <a:lumOff val="5000"/>
                  </a:schemeClr>
                </a:solidFill>
              </a:rPr>
              <a:t/>
            </a:r>
            <a:br>
              <a:rPr lang="en-GB" dirty="0" smtClean="0">
                <a:solidFill>
                  <a:schemeClr val="tx1">
                    <a:lumMod val="95000"/>
                    <a:lumOff val="5000"/>
                  </a:schemeClr>
                </a:solidFill>
              </a:rPr>
            </a:br>
            <a:endParaRPr lang="en-GB" dirty="0">
              <a:solidFill>
                <a:schemeClr val="tx1">
                  <a:lumMod val="95000"/>
                  <a:lumOff val="5000"/>
                </a:schemeClr>
              </a:solidFill>
            </a:endParaRPr>
          </a:p>
        </p:txBody>
      </p:sp>
      <p:sp>
        <p:nvSpPr>
          <p:cNvPr id="3" name="Content Placeholder 2"/>
          <p:cNvSpPr>
            <a:spLocks noGrp="1"/>
          </p:cNvSpPr>
          <p:nvPr>
            <p:ph idx="1"/>
          </p:nvPr>
        </p:nvSpPr>
        <p:spPr>
          <a:xfrm>
            <a:off x="214282" y="1357298"/>
            <a:ext cx="8715436" cy="5214974"/>
          </a:xfrm>
        </p:spPr>
        <p:txBody>
          <a:bodyPr>
            <a:normAutofit fontScale="25000" lnSpcReduction="20000"/>
          </a:bodyPr>
          <a:lstStyle/>
          <a:p>
            <a:pPr lvl="0">
              <a:lnSpc>
                <a:spcPct val="120000"/>
              </a:lnSpc>
            </a:pPr>
            <a:r>
              <a:rPr lang="en-GB" sz="9600" dirty="0" smtClean="0">
                <a:latin typeface="Times New Roman" pitchFamily="18" charset="0"/>
                <a:cs typeface="Times New Roman" pitchFamily="18" charset="0"/>
              </a:rPr>
              <a:t>The counsellor sets up and facilitates a climate in which the client is free and encouraged to explore all.</a:t>
            </a:r>
          </a:p>
          <a:p>
            <a:pPr lvl="0">
              <a:lnSpc>
                <a:spcPct val="120000"/>
              </a:lnSpc>
            </a:pPr>
            <a:r>
              <a:rPr lang="en-GB" sz="9600" dirty="0" smtClean="0">
                <a:latin typeface="Times New Roman" pitchFamily="18" charset="0"/>
                <a:cs typeface="Times New Roman" pitchFamily="18" charset="0"/>
              </a:rPr>
              <a:t>Focus is on the client‐counsellor relationship.</a:t>
            </a:r>
          </a:p>
          <a:p>
            <a:pPr lvl="0">
              <a:lnSpc>
                <a:spcPct val="120000"/>
              </a:lnSpc>
            </a:pPr>
            <a:r>
              <a:rPr lang="en-GB" sz="9600" dirty="0" smtClean="0">
                <a:latin typeface="Times New Roman" pitchFamily="18" charset="0"/>
                <a:cs typeface="Times New Roman" pitchFamily="18" charset="0"/>
              </a:rPr>
              <a:t>The therapist is aware of the client’s verbal and nonverbal behaviour and reflects that back to them.</a:t>
            </a:r>
          </a:p>
          <a:p>
            <a:pPr lvl="0">
              <a:lnSpc>
                <a:spcPct val="120000"/>
              </a:lnSpc>
            </a:pPr>
            <a:r>
              <a:rPr lang="en-GB" sz="9600" dirty="0" smtClean="0">
                <a:latin typeface="Times New Roman" pitchFamily="18" charset="0"/>
                <a:cs typeface="Times New Roman" pitchFamily="18" charset="0"/>
              </a:rPr>
              <a:t>The counsellor trusts the client to develop an agenda on which he or she wishes to work.</a:t>
            </a:r>
          </a:p>
          <a:p>
            <a:pPr lvl="0">
              <a:lnSpc>
                <a:spcPct val="120000"/>
              </a:lnSpc>
            </a:pPr>
            <a:r>
              <a:rPr lang="en-US" sz="9600" dirty="0" smtClean="0">
                <a:latin typeface="Times New Roman" pitchFamily="18" charset="0"/>
                <a:cs typeface="Times New Roman" pitchFamily="18" charset="0"/>
              </a:rPr>
              <a:t>He argued that we have an innate drive to reach an optimal sense of ourselves &amp; satisfaction with our lives.</a:t>
            </a:r>
            <a:endParaRPr lang="en-GB" sz="9600" dirty="0" smtClean="0">
              <a:latin typeface="Times New Roman" pitchFamily="18" charset="0"/>
              <a:cs typeface="Times New Roman" pitchFamily="18" charset="0"/>
            </a:endParaRPr>
          </a:p>
          <a:p>
            <a:pPr lvl="0">
              <a:lnSpc>
                <a:spcPct val="120000"/>
              </a:lnSpc>
            </a:pPr>
            <a:r>
              <a:rPr lang="en-US" sz="9600" dirty="0" smtClean="0">
                <a:latin typeface="Times New Roman" pitchFamily="18" charset="0"/>
                <a:cs typeface="Times New Roman" pitchFamily="18" charset="0"/>
              </a:rPr>
              <a:t>He felt that the process by which we do this, not the end result is what matters.</a:t>
            </a:r>
          </a:p>
          <a:p>
            <a:pPr>
              <a:lnSpc>
                <a:spcPct val="120000"/>
              </a:lnSpc>
            </a:pPr>
            <a:r>
              <a:rPr lang="en-US" sz="9600" dirty="0" smtClean="0">
                <a:latin typeface="Times New Roman" pitchFamily="18" charset="0"/>
                <a:cs typeface="Times New Roman" pitchFamily="18" charset="0"/>
              </a:rPr>
              <a:t>Person-centered counselor is to take periodic oral quizzes on how much they are learning and understanding. </a:t>
            </a:r>
            <a:endParaRPr lang="en-GB" sz="9600" dirty="0" smtClean="0">
              <a:latin typeface="Times New Roman" pitchFamily="18" charset="0"/>
              <a:cs typeface="Times New Roman" pitchFamily="18" charset="0"/>
            </a:endParaRPr>
          </a:p>
          <a:p>
            <a:pPr lvl="0"/>
            <a:endParaRPr lang="en-GB" sz="2800" dirty="0" smtClean="0">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43189"/>
          </a:xfrm>
        </p:spPr>
        <p:txBody>
          <a:bodyPr>
            <a:normAutofit/>
          </a:bodyPr>
          <a:lstStyle/>
          <a:p>
            <a:pPr algn="ctr"/>
            <a:r>
              <a:rPr lang="en-US" sz="3200" b="1" u="sng" dirty="0" smtClean="0">
                <a:latin typeface="Times New Roman" panose="02020603050405020304" pitchFamily="18" charset="0"/>
                <a:cs typeface="Times New Roman" panose="02020603050405020304" pitchFamily="18" charset="0"/>
              </a:rPr>
              <a:t>Cognitive behavioral therapy (CBT)</a:t>
            </a:r>
            <a:endParaRPr lang="en-US" sz="3200" dirty="0"/>
          </a:p>
        </p:txBody>
      </p:sp>
      <p:sp>
        <p:nvSpPr>
          <p:cNvPr id="3" name="Content Placeholder 2"/>
          <p:cNvSpPr>
            <a:spLocks noGrp="1"/>
          </p:cNvSpPr>
          <p:nvPr>
            <p:ph sz="half" idx="1"/>
          </p:nvPr>
        </p:nvSpPr>
        <p:spPr>
          <a:xfrm>
            <a:off x="628649" y="1043189"/>
            <a:ext cx="8141864" cy="5602310"/>
          </a:xfrm>
        </p:spPr>
        <p:txBody>
          <a:bodyPr>
            <a:normAutofit fontScale="92500"/>
          </a:bodyPr>
          <a:lstStyle/>
          <a:p>
            <a:pPr marL="0" indent="0">
              <a:lnSpc>
                <a:spcPct val="200000"/>
              </a:lnSpc>
              <a:buNone/>
            </a:pPr>
            <a:r>
              <a:rPr lang="en-US" sz="2000" dirty="0" smtClean="0">
                <a:latin typeface="Times New Roman" panose="02020603050405020304" pitchFamily="18" charset="0"/>
                <a:cs typeface="Times New Roman" panose="02020603050405020304" pitchFamily="18" charset="0"/>
              </a:rPr>
              <a:t>	Cognitive-Behavioral </a:t>
            </a:r>
            <a:r>
              <a:rPr lang="en-US" sz="2000" dirty="0">
                <a:latin typeface="Times New Roman" panose="02020603050405020304" pitchFamily="18" charset="0"/>
                <a:cs typeface="Times New Roman" panose="02020603050405020304" pitchFamily="18" charset="0"/>
              </a:rPr>
              <a:t>Theory is the concept that cognition plays an important role in behavior change. </a:t>
            </a:r>
            <a:r>
              <a:rPr lang="en-US" sz="2000" dirty="0" smtClean="0">
                <a:latin typeface="Times New Roman" panose="02020603050405020304" pitchFamily="18" charset="0"/>
                <a:cs typeface="Times New Roman" panose="02020603050405020304" pitchFamily="18" charset="0"/>
              </a:rPr>
              <a:t>Cognitive-behavioral intervention is a combination of cognitive therapy (examining the things you think) and behavioral strategies (examining the things you do) to </a:t>
            </a:r>
            <a:r>
              <a:rPr lang="en-US" sz="2000" dirty="0" smtClean="0"/>
              <a:t>solve a variety of behavioral and psychological problems.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CBT is a type of talking treatment that focuses on how your thoughts, beliefs and attitudes affect your feelings and behavior. </a:t>
            </a:r>
            <a:endParaRPr lang="en-US" sz="2000" dirty="0" smtClean="0">
              <a:latin typeface="Times New Roman" panose="02020603050405020304" pitchFamily="18" charset="0"/>
              <a:cs typeface="Times New Roman" panose="02020603050405020304" pitchFamily="18" charset="0"/>
            </a:endParaRPr>
          </a:p>
          <a:p>
            <a:pPr marL="0" indent="0">
              <a:lnSpc>
                <a:spcPct val="200000"/>
              </a:lnSpc>
              <a:buNone/>
            </a:pPr>
            <a:r>
              <a:rPr lang="en-US" sz="2000" dirty="0" smtClean="0">
                <a:latin typeface="Times New Roman" panose="02020603050405020304" pitchFamily="18" charset="0"/>
                <a:cs typeface="Times New Roman" panose="02020603050405020304" pitchFamily="18" charset="0"/>
              </a:rPr>
              <a:t>	These </a:t>
            </a:r>
            <a:r>
              <a:rPr lang="en-US" sz="2000" dirty="0">
                <a:latin typeface="Times New Roman" panose="02020603050405020304" pitchFamily="18" charset="0"/>
                <a:cs typeface="Times New Roman" panose="02020603050405020304" pitchFamily="18" charset="0"/>
              </a:rPr>
              <a:t>thoughts, feelings, and actions all interact </a:t>
            </a:r>
            <a:endParaRPr lang="en-US" sz="2000" dirty="0" smtClean="0">
              <a:latin typeface="Times New Roman" panose="02020603050405020304" pitchFamily="18" charset="0"/>
              <a:cs typeface="Times New Roman" panose="02020603050405020304" pitchFamily="18" charset="0"/>
            </a:endParaRPr>
          </a:p>
          <a:p>
            <a:pPr marL="0" indent="0">
              <a:lnSpc>
                <a:spcPct val="200000"/>
              </a:lnSpc>
              <a:buNone/>
            </a:pPr>
            <a:r>
              <a:rPr lang="en-US" sz="2000" dirty="0" smtClean="0">
                <a:latin typeface="Times New Roman" panose="02020603050405020304" pitchFamily="18" charset="0"/>
                <a:cs typeface="Times New Roman" panose="02020603050405020304" pitchFamily="18" charset="0"/>
              </a:rPr>
              <a:t>and influence each </a:t>
            </a:r>
            <a:r>
              <a:rPr lang="en-US" sz="2000" dirty="0">
                <a:latin typeface="Times New Roman" panose="02020603050405020304" pitchFamily="18" charset="0"/>
                <a:cs typeface="Times New Roman" panose="02020603050405020304" pitchFamily="18" charset="0"/>
              </a:rPr>
              <a:t>other. The best way to understand this </a:t>
            </a:r>
            <a:r>
              <a:rPr lang="en-US" sz="2000" dirty="0" smtClean="0">
                <a:latin typeface="Times New Roman" panose="02020603050405020304" pitchFamily="18" charset="0"/>
                <a:cs typeface="Times New Roman" panose="02020603050405020304" pitchFamily="18" charset="0"/>
              </a:rPr>
              <a:t>is </a:t>
            </a:r>
          </a:p>
          <a:p>
            <a:pPr marL="0" indent="0">
              <a:lnSpc>
                <a:spcPct val="200000"/>
              </a:lnSpc>
              <a:buNone/>
            </a:pP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think about </a:t>
            </a:r>
            <a:r>
              <a:rPr lang="en-US" sz="2000" dirty="0" smtClean="0">
                <a:latin typeface="Times New Roman" panose="02020603050405020304" pitchFamily="18" charset="0"/>
                <a:cs typeface="Times New Roman" panose="02020603050405020304" pitchFamily="18" charset="0"/>
              </a:rPr>
              <a:t>them </a:t>
            </a:r>
            <a:r>
              <a:rPr lang="en-US" sz="2000" dirty="0">
                <a:latin typeface="Times New Roman" panose="02020603050405020304" pitchFamily="18" charset="0"/>
                <a:cs typeface="Times New Roman" panose="02020603050405020304" pitchFamily="18" charset="0"/>
              </a:rPr>
              <a:t>as a triangle:</a:t>
            </a:r>
          </a:p>
          <a:p>
            <a:pPr marL="0" indent="0">
              <a:lnSpc>
                <a:spcPct val="200000"/>
              </a:lnSpc>
              <a:buNone/>
            </a:pPr>
            <a:endParaRPr lang="en-US" sz="2000" dirty="0">
              <a:latin typeface="Times New Roman" panose="02020603050405020304" pitchFamily="18" charset="0"/>
              <a:cs typeface="Times New Roman" panose="02020603050405020304" pitchFamily="18" charset="0"/>
            </a:endParaRPr>
          </a:p>
        </p:txBody>
      </p:sp>
      <p:pic>
        <p:nvPicPr>
          <p:cNvPr id="7" name="Content Placeholder 6"/>
          <p:cNvPicPr>
            <a:picLocks noGrp="1"/>
          </p:cNvPicPr>
          <p:nvPr>
            <p:ph sz="half" idx="2"/>
          </p:nvPr>
        </p:nvPicPr>
        <p:blipFill>
          <a:blip r:embed="rId2"/>
          <a:stretch>
            <a:fillRect/>
          </a:stretch>
        </p:blipFill>
        <p:spPr bwMode="auto">
          <a:xfrm>
            <a:off x="4924181" y="3067733"/>
            <a:ext cx="3486637" cy="1590897"/>
          </a:xfrm>
          <a:prstGeom prst="rect">
            <a:avLst/>
          </a:prstGeom>
          <a:noFill/>
          <a:ln w="9525">
            <a:noFill/>
            <a:miter lim="800000"/>
            <a:headEnd/>
            <a:tailEnd/>
          </a:ln>
        </p:spPr>
      </p:pic>
    </p:spTree>
    <p:extLst>
      <p:ext uri="{BB962C8B-B14F-4D97-AF65-F5344CB8AC3E}">
        <p14:creationId xmlns="" xmlns:p14="http://schemas.microsoft.com/office/powerpoint/2010/main" val="274822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9094"/>
            <a:ext cx="9144000" cy="1325563"/>
          </a:xfrm>
        </p:spPr>
        <p:txBody>
          <a:bodyPr>
            <a:normAutofit/>
          </a:bodyPr>
          <a:lstStyle/>
          <a:p>
            <a:pPr algn="ctr"/>
            <a:r>
              <a:rPr lang="en-US" sz="3200" b="1" u="sng" dirty="0">
                <a:latin typeface="Times New Roman" panose="02020603050405020304" pitchFamily="18" charset="0"/>
                <a:cs typeface="Times New Roman" panose="02020603050405020304" pitchFamily="18" charset="0"/>
              </a:rPr>
              <a:t>Role of Counselor and Counselee in Cognitive Behavioral Therapy</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6025" y="1944710"/>
            <a:ext cx="8119325" cy="4778062"/>
          </a:xfrm>
        </p:spPr>
        <p:txBody>
          <a:bodyPr>
            <a:normAutofit/>
          </a:bodyPr>
          <a:lstStyle/>
          <a:p>
            <a:pPr marL="0" indent="0">
              <a:lnSpc>
                <a:spcPct val="150000"/>
              </a:lnSpc>
              <a:buNone/>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therapist's role is to listen, teach, and encourage, while the client's role is to express concerns, learn, and implement that learning. Therefore, CBT therapists do not tell their clients what to do, rather, they search for client strengths and use them to teach their clients how to do. The educational emphasis of CBT has an additional benefit; it leads to long term results. When people understand how and why they are doing well, they know what to do to continue doing well. CBT therapists believe it is not a person's circumstance or situation (necessarily) that is having a negative impact on his or her life, but rather the way in which the individual perceives and responds to the situation.</a:t>
            </a:r>
          </a:p>
        </p:txBody>
      </p:sp>
    </p:spTree>
    <p:extLst>
      <p:ext uri="{BB962C8B-B14F-4D97-AF65-F5344CB8AC3E}">
        <p14:creationId xmlns="" xmlns:p14="http://schemas.microsoft.com/office/powerpoint/2010/main" val="238779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4706" y="1341"/>
            <a:ext cx="8229600" cy="490066"/>
          </a:xfrm>
        </p:spPr>
        <p:txBody>
          <a:bodyPr>
            <a:normAutofit fontScale="90000"/>
          </a:bodyPr>
          <a:lstStyle/>
          <a:p>
            <a:r>
              <a:rPr lang="en-US" sz="4400" dirty="0" smtClean="0"/>
              <a:t>                Reality </a:t>
            </a:r>
            <a:r>
              <a:rPr lang="en-US" sz="4400" dirty="0"/>
              <a:t>Therapy</a:t>
            </a:r>
            <a:endParaRPr lang="en-US" dirty="0"/>
          </a:p>
        </p:txBody>
      </p:sp>
      <p:sp>
        <p:nvSpPr>
          <p:cNvPr id="2" name="Content Placeholder 1"/>
          <p:cNvSpPr>
            <a:spLocks noGrp="1"/>
          </p:cNvSpPr>
          <p:nvPr>
            <p:ph idx="1"/>
          </p:nvPr>
        </p:nvSpPr>
        <p:spPr>
          <a:xfrm>
            <a:off x="0" y="620688"/>
            <a:ext cx="9141660" cy="5817913"/>
          </a:xfrm>
        </p:spPr>
        <p:txBody>
          <a:bodyPr>
            <a:normAutofit/>
          </a:bodyPr>
          <a:lstStyle/>
          <a:p>
            <a:pPr marL="342900" indent="-342900">
              <a:buFont typeface="Arial" pitchFamily="34" charset="0"/>
              <a:buChar char="•"/>
            </a:pPr>
            <a:r>
              <a:rPr lang="en-US" sz="2000" dirty="0"/>
              <a:t>Reality Therapy (also called Choice Theory) was created by William Glasser in 1965, MD. </a:t>
            </a:r>
          </a:p>
          <a:p>
            <a:pPr marL="342900" indent="-342900">
              <a:buFont typeface="Arial" pitchFamily="34" charset="0"/>
              <a:buChar char="•"/>
            </a:pPr>
            <a:r>
              <a:rPr lang="en-US" sz="2000" dirty="0"/>
              <a:t>The emphasis of this program is to help students connect behavior with consequence. This is done with class meetings, clear rules, and contracts. </a:t>
            </a:r>
          </a:p>
          <a:p>
            <a:pPr marL="342900" indent="-342900">
              <a:buFont typeface="Arial" pitchFamily="34" charset="0"/>
              <a:buChar char="•"/>
            </a:pPr>
            <a:r>
              <a:rPr lang="en-US" sz="2000" dirty="0"/>
              <a:t>The Reality Therapy approach to counseling and problem-solving focuses on the here-and-now of the client and how to create a better future, instead of concentrating at length on the past. </a:t>
            </a:r>
          </a:p>
          <a:p>
            <a:pPr marL="342900" indent="-342900">
              <a:buFont typeface="Arial" pitchFamily="34" charset="0"/>
              <a:buChar char="•"/>
            </a:pPr>
            <a:r>
              <a:rPr lang="en-US" sz="2000" dirty="0"/>
              <a:t>it emphasizes making decisions, and taking action and control of one's own life. </a:t>
            </a:r>
          </a:p>
          <a:p>
            <a:pPr marL="342900" indent="-342900">
              <a:buFont typeface="Arial" pitchFamily="34" charset="0"/>
              <a:buChar char="•"/>
            </a:pPr>
            <a:r>
              <a:rPr lang="en-US" sz="2000" dirty="0"/>
              <a:t>Reality Therapy is a considered a cognitive-behavioral approach to therapy; that is, it focuses on facilitating the client to become aware of, and if necessary, change, his/her thoughts and actions.</a:t>
            </a:r>
          </a:p>
          <a:p>
            <a:pPr marL="342900" indent="-342900">
              <a:buFont typeface="Arial" pitchFamily="34" charset="0"/>
              <a:buChar char="•"/>
            </a:pPr>
            <a:r>
              <a:rPr lang="en-US" sz="2000" dirty="0"/>
              <a:t>This also includes Positive Approach to Discipline (PAD), which is based on Reality Therapy. Reality Therapy is used a lot in counseling. </a:t>
            </a:r>
          </a:p>
          <a:p>
            <a:endParaRPr lang="en-US" sz="2000" dirty="0"/>
          </a:p>
        </p:txBody>
      </p:sp>
    </p:spTree>
    <p:extLst>
      <p:ext uri="{BB962C8B-B14F-4D97-AF65-F5344CB8AC3E}">
        <p14:creationId xmlns="" xmlns:p14="http://schemas.microsoft.com/office/powerpoint/2010/main" val="1987642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2074"/>
          </a:xfrm>
        </p:spPr>
        <p:txBody>
          <a:bodyPr>
            <a:normAutofit fontScale="90000"/>
          </a:bodyPr>
          <a:lstStyle/>
          <a:p>
            <a:pPr lvl="0"/>
            <a:r>
              <a:rPr lang="en-US" sz="3600" dirty="0">
                <a:solidFill>
                  <a:prstClr val="black"/>
                </a:solidFill>
              </a:rPr>
              <a:t>Role of the Therapist in Reality Therapy</a:t>
            </a:r>
            <a:br>
              <a:rPr lang="en-US" sz="3600" dirty="0">
                <a:solidFill>
                  <a:prstClr val="black"/>
                </a:solidFill>
              </a:rPr>
            </a:br>
            <a:endParaRPr lang="en-US" sz="3600" dirty="0"/>
          </a:p>
        </p:txBody>
      </p:sp>
      <p:sp>
        <p:nvSpPr>
          <p:cNvPr id="2" name="Content Placeholder 1"/>
          <p:cNvSpPr>
            <a:spLocks noGrp="1"/>
          </p:cNvSpPr>
          <p:nvPr>
            <p:ph idx="1"/>
          </p:nvPr>
        </p:nvSpPr>
        <p:spPr>
          <a:xfrm>
            <a:off x="-20472" y="692696"/>
            <a:ext cx="9164472" cy="5184576"/>
          </a:xfrm>
        </p:spPr>
        <p:txBody>
          <a:bodyPr>
            <a:normAutofit fontScale="70000" lnSpcReduction="20000"/>
          </a:bodyPr>
          <a:lstStyle/>
          <a:p>
            <a:pPr marL="0" indent="0" algn="ctr">
              <a:lnSpc>
                <a:spcPct val="170000"/>
              </a:lnSpc>
              <a:buNone/>
            </a:pPr>
            <a:r>
              <a:rPr lang="en-US" sz="2800" dirty="0"/>
              <a:t>To create a connection between people, the reality therapy counselor, teacher or manager will</a:t>
            </a:r>
            <a:endParaRPr lang="en-US" sz="2400" b="1" dirty="0">
              <a:solidFill>
                <a:prstClr val="black"/>
              </a:solidFill>
            </a:endParaRPr>
          </a:p>
          <a:p>
            <a:pPr lvl="0">
              <a:lnSpc>
                <a:spcPct val="170000"/>
              </a:lnSpc>
            </a:pPr>
            <a:r>
              <a:rPr lang="en-US" sz="2800" dirty="0">
                <a:solidFill>
                  <a:prstClr val="black"/>
                </a:solidFill>
                <a:latin typeface="Times New Roman" panose="02020603050405020304" pitchFamily="18" charset="0"/>
                <a:cs typeface="Times New Roman" panose="02020603050405020304" pitchFamily="18" charset="0"/>
              </a:rPr>
              <a:t>Focus on guiding a person's attention away from past behaviors in order to focus on those that occur in the present.  </a:t>
            </a:r>
          </a:p>
          <a:p>
            <a:pPr lvl="0">
              <a:lnSpc>
                <a:spcPct val="170000"/>
              </a:lnSpc>
            </a:pPr>
            <a:r>
              <a:rPr lang="en-US" sz="2800" dirty="0">
                <a:solidFill>
                  <a:prstClr val="black"/>
                </a:solidFill>
                <a:latin typeface="Times New Roman" panose="02020603050405020304" pitchFamily="18" charset="0"/>
                <a:cs typeface="Times New Roman" panose="02020603050405020304" pitchFamily="18" charset="0"/>
              </a:rPr>
              <a:t>able to improve external relationships and experience a more fulfilling l</a:t>
            </a:r>
            <a:r>
              <a:rPr lang="en-US" sz="2400" dirty="0">
                <a:solidFill>
                  <a:prstClr val="black"/>
                </a:solidFill>
                <a:latin typeface="Times New Roman" panose="02020603050405020304" pitchFamily="18" charset="0"/>
                <a:cs typeface="Times New Roman" panose="02020603050405020304" pitchFamily="18" charset="0"/>
              </a:rPr>
              <a:t>ife</a:t>
            </a:r>
          </a:p>
          <a:p>
            <a:pPr>
              <a:lnSpc>
                <a:spcPct val="170000"/>
              </a:lnSpc>
            </a:pPr>
            <a:r>
              <a:rPr lang="en-US" sz="2800" dirty="0">
                <a:latin typeface="Times New Roman" panose="02020603050405020304" pitchFamily="18" charset="0"/>
                <a:cs typeface="Times New Roman" panose="02020603050405020304" pitchFamily="18" charset="0"/>
              </a:rPr>
              <a:t>focus on what counselees can do directly - act and think</a:t>
            </a:r>
          </a:p>
          <a:p>
            <a:pPr>
              <a:lnSpc>
                <a:spcPct val="170000"/>
              </a:lnSpc>
            </a:pPr>
            <a:r>
              <a:rPr lang="en-US" sz="2800" dirty="0">
                <a:latin typeface="Times New Roman" panose="02020603050405020304" pitchFamily="18" charset="0"/>
                <a:cs typeface="Times New Roman" panose="02020603050405020304" pitchFamily="18" charset="0"/>
              </a:rPr>
              <a:t>Avoid criticizing, blaming and/or complaining</a:t>
            </a:r>
          </a:p>
          <a:p>
            <a:pPr>
              <a:lnSpc>
                <a:spcPct val="170000"/>
              </a:lnSpc>
              <a:spcBef>
                <a:spcPts val="0"/>
              </a:spcBef>
              <a:buClr>
                <a:schemeClr val="tx1"/>
              </a:buClr>
            </a:pPr>
            <a:r>
              <a:rPr lang="en-US" sz="2800" dirty="0">
                <a:latin typeface="Times New Roman" panose="02020603050405020304" pitchFamily="18" charset="0"/>
                <a:cs typeface="Times New Roman" panose="02020603050405020304" pitchFamily="18" charset="0"/>
              </a:rPr>
              <a:t>Remain non-judgmental and non-coercive</a:t>
            </a:r>
          </a:p>
          <a:p>
            <a:pPr>
              <a:lnSpc>
                <a:spcPct val="170000"/>
              </a:lnSpc>
              <a:spcBef>
                <a:spcPts val="0"/>
              </a:spcBef>
              <a:buClr>
                <a:schemeClr val="tx1"/>
              </a:buClr>
            </a:pPr>
            <a:r>
              <a:rPr lang="en-US" sz="1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make specific, workable plans </a:t>
            </a:r>
          </a:p>
          <a:p>
            <a:pPr>
              <a:lnSpc>
                <a:spcPct val="170000"/>
              </a:lnSpc>
              <a:spcBef>
                <a:spcPts val="0"/>
              </a:spcBef>
              <a:buClr>
                <a:schemeClr val="tx1"/>
              </a:buClr>
            </a:pPr>
            <a:r>
              <a:rPr lang="en-US" sz="2800" dirty="0">
                <a:latin typeface="Times New Roman" panose="02020603050405020304" pitchFamily="18" charset="0"/>
                <a:cs typeface="Times New Roman" panose="02020603050405020304" pitchFamily="18" charset="0"/>
              </a:rPr>
              <a:t> Be patient and supportive </a:t>
            </a:r>
            <a:endParaRPr lang="en-US" sz="2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2300107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39853" y="770386"/>
            <a:ext cx="7201916" cy="5452614"/>
          </a:xfrm>
          <a:prstGeom prst="rect">
            <a:avLst/>
          </a:prstGeom>
        </p:spPr>
      </p:pic>
    </p:spTree>
    <p:extLst>
      <p:ext uri="{BB962C8B-B14F-4D97-AF65-F5344CB8AC3E}">
        <p14:creationId xmlns:p14="http://schemas.microsoft.com/office/powerpoint/2010/main" xmlns="" val="408121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459" y="0"/>
            <a:ext cx="8897541" cy="6858000"/>
          </a:xfrm>
        </p:spPr>
        <p:txBody>
          <a:bodyPr/>
          <a:lstStyle/>
          <a:p>
            <a:pPr marL="342900" lvl="0" indent="-342900" algn="ctr" defTabSz="914400" fontAlgn="base">
              <a:lnSpc>
                <a:spcPct val="90000"/>
              </a:lnSpc>
              <a:spcAft>
                <a:spcPct val="0"/>
              </a:spcAft>
              <a:buClrTx/>
              <a:buSzPct val="75000"/>
              <a:buNone/>
            </a:pPr>
            <a:r>
              <a:rPr lang="en-US" altLang="en-US" sz="2800" b="1" dirty="0">
                <a:solidFill>
                  <a:srgbClr val="000066"/>
                </a:solidFill>
                <a:latin typeface="Arial" panose="020B0604020202020204" pitchFamily="34" charset="0"/>
              </a:rPr>
              <a:t>The Counseling Process</a:t>
            </a:r>
          </a:p>
          <a:p>
            <a:pPr marL="342900" lvl="0" indent="-342900" defTabSz="914400" fontAlgn="base">
              <a:lnSpc>
                <a:spcPct val="90000"/>
              </a:lnSpc>
              <a:spcAft>
                <a:spcPct val="0"/>
              </a:spcAft>
              <a:buClrTx/>
              <a:buSzPct val="75000"/>
              <a:buNone/>
            </a:pPr>
            <a:endParaRPr lang="en-US" altLang="en-US" sz="1800" b="1" dirty="0">
              <a:solidFill>
                <a:srgbClr val="000066"/>
              </a:solidFill>
              <a:latin typeface="Arial" panose="020B0604020202020204" pitchFamily="34" charset="0"/>
            </a:endParaRPr>
          </a:p>
          <a:p>
            <a:pPr lvl="1" defTabSz="914400" fontAlgn="base">
              <a:lnSpc>
                <a:spcPct val="90000"/>
              </a:lnSpc>
              <a:spcAft>
                <a:spcPct val="0"/>
              </a:spcAft>
              <a:buClrTx/>
              <a:buSzPct val="75000"/>
              <a:buFont typeface="Wingdings" panose="05000000000000000000" pitchFamily="2" charset="2"/>
              <a:buChar char="v"/>
            </a:pPr>
            <a:r>
              <a:rPr lang="en-US" altLang="en-US" sz="2800" dirty="0">
                <a:solidFill>
                  <a:srgbClr val="000066"/>
                </a:solidFill>
                <a:latin typeface="Arial" panose="020B0604020202020204" pitchFamily="34" charset="0"/>
              </a:rPr>
              <a:t>The Client-Counseling Relationship:  Collaborative, egalitarian, respectful and cooperative.</a:t>
            </a:r>
          </a:p>
          <a:p>
            <a:pPr lvl="1" defTabSz="914400" fontAlgn="base">
              <a:lnSpc>
                <a:spcPct val="90000"/>
              </a:lnSpc>
              <a:spcAft>
                <a:spcPct val="0"/>
              </a:spcAft>
              <a:buClrTx/>
              <a:buSzPct val="75000"/>
              <a:buFont typeface="Wingdings" panose="05000000000000000000" pitchFamily="2" charset="2"/>
              <a:buChar char="v"/>
            </a:pPr>
            <a:endParaRPr lang="en-US" altLang="en-US" sz="2800" dirty="0">
              <a:solidFill>
                <a:srgbClr val="000066"/>
              </a:solidFill>
              <a:latin typeface="Arial" panose="020B0604020202020204" pitchFamily="34" charset="0"/>
            </a:endParaRPr>
          </a:p>
          <a:p>
            <a:pPr lvl="1" defTabSz="914400" fontAlgn="base">
              <a:lnSpc>
                <a:spcPct val="90000"/>
              </a:lnSpc>
              <a:spcAft>
                <a:spcPct val="0"/>
              </a:spcAft>
              <a:buClrTx/>
              <a:buSzPct val="75000"/>
              <a:buFont typeface="Wingdings" panose="05000000000000000000" pitchFamily="2" charset="2"/>
              <a:buChar char="v"/>
            </a:pPr>
            <a:r>
              <a:rPr lang="en-US" altLang="en-US" sz="2800" dirty="0">
                <a:solidFill>
                  <a:srgbClr val="000066"/>
                </a:solidFill>
                <a:latin typeface="Arial" panose="020B0604020202020204" pitchFamily="34" charset="0"/>
              </a:rPr>
              <a:t>Understanding the Client:  How is the client behaving?  What does the client gain from this behavior?  Why does the client do this in this manner?</a:t>
            </a:r>
          </a:p>
          <a:p>
            <a:pPr lvl="1" defTabSz="914400" fontAlgn="base">
              <a:lnSpc>
                <a:spcPct val="90000"/>
              </a:lnSpc>
              <a:spcAft>
                <a:spcPct val="0"/>
              </a:spcAft>
              <a:buClrTx/>
              <a:buSzPct val="75000"/>
              <a:buFont typeface="Wingdings" panose="05000000000000000000" pitchFamily="2" charset="2"/>
              <a:buChar char="v"/>
            </a:pPr>
            <a:endParaRPr lang="en-US" altLang="en-US" sz="2800" dirty="0">
              <a:solidFill>
                <a:srgbClr val="000066"/>
              </a:solidFill>
              <a:latin typeface="Arial" panose="020B0604020202020204" pitchFamily="34" charset="0"/>
            </a:endParaRPr>
          </a:p>
          <a:p>
            <a:pPr lvl="1" defTabSz="914400" fontAlgn="base">
              <a:lnSpc>
                <a:spcPct val="90000"/>
              </a:lnSpc>
              <a:spcAft>
                <a:spcPct val="0"/>
              </a:spcAft>
              <a:buClrTx/>
              <a:buSzPct val="75000"/>
              <a:buFont typeface="Wingdings" panose="05000000000000000000" pitchFamily="2" charset="2"/>
              <a:buChar char="v"/>
            </a:pPr>
            <a:r>
              <a:rPr lang="en-US" altLang="en-US" sz="2800" dirty="0">
                <a:solidFill>
                  <a:srgbClr val="000066"/>
                </a:solidFill>
                <a:latin typeface="Arial" panose="020B0604020202020204" pitchFamily="34" charset="0"/>
              </a:rPr>
              <a:t>Assessment and Analysis: Family Atmosphere and Constellation, Birth Order, Early Recollections, Dreams, and Priorities</a:t>
            </a:r>
            <a:endParaRPr lang="en-US" sz="2800" dirty="0"/>
          </a:p>
        </p:txBody>
      </p:sp>
    </p:spTree>
    <p:extLst>
      <p:ext uri="{BB962C8B-B14F-4D97-AF65-F5344CB8AC3E}">
        <p14:creationId xmlns:p14="http://schemas.microsoft.com/office/powerpoint/2010/main" xmlns="" val="2829557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759" y="723900"/>
            <a:ext cx="8154591" cy="6007100"/>
          </a:xfrm>
        </p:spPr>
        <p:txBody>
          <a:bodyPr>
            <a:normAutofit lnSpcReduction="10000"/>
          </a:bodyPr>
          <a:lstStyle/>
          <a:p>
            <a:pPr marL="342900" lvl="0" indent="-342900" algn="ctr" defTabSz="914400" fontAlgn="base">
              <a:lnSpc>
                <a:spcPct val="90000"/>
              </a:lnSpc>
              <a:spcAft>
                <a:spcPct val="0"/>
              </a:spcAft>
              <a:buClrTx/>
              <a:buSzPct val="75000"/>
              <a:buNone/>
            </a:pPr>
            <a:r>
              <a:rPr lang="en-US" altLang="en-US" sz="3200" b="1" dirty="0">
                <a:solidFill>
                  <a:srgbClr val="000066"/>
                </a:solidFill>
                <a:latin typeface="Arial" panose="020B0604020202020204" pitchFamily="34" charset="0"/>
              </a:rPr>
              <a:t>Strategies for Helping Clients</a:t>
            </a:r>
          </a:p>
          <a:p>
            <a:pPr marL="342900" lvl="0" indent="-342900" defTabSz="914400" fontAlgn="base">
              <a:lnSpc>
                <a:spcPct val="90000"/>
              </a:lnSpc>
              <a:spcAft>
                <a:spcPct val="0"/>
              </a:spcAft>
              <a:buClrTx/>
              <a:buSzPct val="75000"/>
              <a:buNone/>
            </a:pPr>
            <a:endParaRPr lang="en-US" altLang="en-US" dirty="0">
              <a:solidFill>
                <a:srgbClr val="000066"/>
              </a:solidFill>
              <a:latin typeface="Arial" panose="020B0604020202020204" pitchFamily="34" charset="0"/>
            </a:endParaRPr>
          </a:p>
          <a:p>
            <a:pPr lvl="1" defTabSz="914400" fontAlgn="base">
              <a:lnSpc>
                <a:spcPct val="90000"/>
              </a:lnSpc>
              <a:spcAft>
                <a:spcPct val="0"/>
              </a:spcAft>
              <a:buClrTx/>
              <a:buSzPct val="75000"/>
              <a:buFont typeface="Wingdings" panose="05000000000000000000" pitchFamily="2" charset="2"/>
              <a:buChar char="v"/>
            </a:pPr>
            <a:r>
              <a:rPr lang="en-US" altLang="en-US" sz="2800" dirty="0">
                <a:solidFill>
                  <a:srgbClr val="000066"/>
                </a:solidFill>
                <a:latin typeface="Arial" panose="020B0604020202020204" pitchFamily="34" charset="0"/>
              </a:rPr>
              <a:t>Restatement:  Restating the client’s words to form clarity and convey understanding.</a:t>
            </a:r>
          </a:p>
          <a:p>
            <a:pPr lvl="1" defTabSz="914400" fontAlgn="base">
              <a:lnSpc>
                <a:spcPct val="90000"/>
              </a:lnSpc>
              <a:spcAft>
                <a:spcPct val="0"/>
              </a:spcAft>
              <a:buClrTx/>
              <a:buSzPct val="75000"/>
              <a:buFont typeface="Wingdings" panose="05000000000000000000" pitchFamily="2" charset="2"/>
              <a:buChar char="v"/>
            </a:pPr>
            <a:endParaRPr lang="en-US" altLang="en-US" sz="2800" dirty="0">
              <a:solidFill>
                <a:srgbClr val="000066"/>
              </a:solidFill>
              <a:latin typeface="Arial" panose="020B0604020202020204" pitchFamily="34" charset="0"/>
            </a:endParaRPr>
          </a:p>
          <a:p>
            <a:pPr lvl="1" defTabSz="914400" fontAlgn="base">
              <a:lnSpc>
                <a:spcPct val="90000"/>
              </a:lnSpc>
              <a:spcAft>
                <a:spcPct val="0"/>
              </a:spcAft>
              <a:buClrTx/>
              <a:buSzPct val="75000"/>
              <a:buFont typeface="Wingdings" panose="05000000000000000000" pitchFamily="2" charset="2"/>
              <a:buChar char="v"/>
            </a:pPr>
            <a:r>
              <a:rPr lang="en-US" altLang="en-US" sz="2800" dirty="0">
                <a:solidFill>
                  <a:srgbClr val="000066"/>
                </a:solidFill>
                <a:latin typeface="Arial" panose="020B0604020202020204" pitchFamily="34" charset="0"/>
              </a:rPr>
              <a:t>Reflection: Restating the client’s words to give deeper meaning regarding the underlying feeling.</a:t>
            </a:r>
          </a:p>
          <a:p>
            <a:pPr marL="457200" lvl="1" indent="0" defTabSz="914400" fontAlgn="base">
              <a:lnSpc>
                <a:spcPct val="90000"/>
              </a:lnSpc>
              <a:spcAft>
                <a:spcPct val="0"/>
              </a:spcAft>
              <a:buClrTx/>
              <a:buSzPct val="75000"/>
              <a:buNone/>
            </a:pPr>
            <a:endParaRPr lang="en-US" altLang="en-US" sz="2800" dirty="0">
              <a:solidFill>
                <a:srgbClr val="000066"/>
              </a:solidFill>
              <a:latin typeface="Arial" panose="020B0604020202020204" pitchFamily="34" charset="0"/>
            </a:endParaRPr>
          </a:p>
          <a:p>
            <a:pPr lvl="1" defTabSz="914400" fontAlgn="base">
              <a:lnSpc>
                <a:spcPct val="90000"/>
              </a:lnSpc>
              <a:spcAft>
                <a:spcPct val="0"/>
              </a:spcAft>
              <a:buClrTx/>
              <a:buSzPct val="75000"/>
              <a:buFont typeface="Wingdings" panose="05000000000000000000" pitchFamily="2" charset="2"/>
              <a:buChar char="v"/>
            </a:pPr>
            <a:r>
              <a:rPr lang="en-US" altLang="en-US" sz="2800" dirty="0">
                <a:solidFill>
                  <a:srgbClr val="000066"/>
                </a:solidFill>
                <a:latin typeface="Arial" panose="020B0604020202020204" pitchFamily="34" charset="0"/>
              </a:rPr>
              <a:t>Guesses, Hunches, Hypotheses:  Making statements to explain what is happening.</a:t>
            </a:r>
          </a:p>
          <a:p>
            <a:pPr lvl="1" defTabSz="914400" fontAlgn="base">
              <a:lnSpc>
                <a:spcPct val="90000"/>
              </a:lnSpc>
              <a:spcAft>
                <a:spcPct val="0"/>
              </a:spcAft>
              <a:buClrTx/>
              <a:buSzPct val="75000"/>
              <a:buFont typeface="Wingdings" panose="05000000000000000000" pitchFamily="2" charset="2"/>
              <a:buChar char="v"/>
            </a:pPr>
            <a:endParaRPr lang="en-US" altLang="en-US" sz="2800" dirty="0">
              <a:solidFill>
                <a:srgbClr val="000066"/>
              </a:solidFill>
              <a:latin typeface="Arial" panose="020B0604020202020204" pitchFamily="34" charset="0"/>
            </a:endParaRPr>
          </a:p>
          <a:p>
            <a:pPr lvl="1" defTabSz="914400" fontAlgn="base">
              <a:lnSpc>
                <a:spcPct val="90000"/>
              </a:lnSpc>
              <a:spcAft>
                <a:spcPct val="0"/>
              </a:spcAft>
              <a:buClrTx/>
              <a:buSzPct val="75000"/>
              <a:buFont typeface="Wingdings" panose="05000000000000000000" pitchFamily="2" charset="2"/>
              <a:buChar char="v"/>
            </a:pPr>
            <a:r>
              <a:rPr lang="en-US" altLang="en-US" sz="2800" dirty="0">
                <a:solidFill>
                  <a:srgbClr val="000066"/>
                </a:solidFill>
                <a:latin typeface="Arial" panose="020B0604020202020204" pitchFamily="34" charset="0"/>
              </a:rPr>
              <a:t>Questioning:  To get a better understanding but also reframe the symptoms for the client.</a:t>
            </a:r>
          </a:p>
          <a:p>
            <a:endParaRPr lang="en-US" dirty="0"/>
          </a:p>
        </p:txBody>
      </p:sp>
    </p:spTree>
    <p:extLst>
      <p:ext uri="{BB962C8B-B14F-4D97-AF65-F5344CB8AC3E}">
        <p14:creationId xmlns:p14="http://schemas.microsoft.com/office/powerpoint/2010/main" xmlns="" val="3923339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703</TotalTime>
  <Words>505</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Person-Centered Therapy (Carl Rogers) </vt:lpstr>
      <vt:lpstr> Role of the Counsellor </vt:lpstr>
      <vt:lpstr>Cognitive behavioral therapy (CBT)</vt:lpstr>
      <vt:lpstr>Role of Counselor and Counselee in Cognitive Behavioral Therapy</vt:lpstr>
      <vt:lpstr>                Reality Therapy</vt:lpstr>
      <vt:lpstr>Role of the Therapist in Reality Therapy </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HASSAN</dc:creator>
  <cp:lastModifiedBy>HASSAN</cp:lastModifiedBy>
  <cp:revision>27</cp:revision>
  <dcterms:created xsi:type="dcterms:W3CDTF">2015-06-06T07:47:57Z</dcterms:created>
  <dcterms:modified xsi:type="dcterms:W3CDTF">2015-06-23T17:19:12Z</dcterms:modified>
</cp:coreProperties>
</file>