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7" r:id="rId2"/>
    <p:sldId id="258" r:id="rId3"/>
    <p:sldId id="259" r:id="rId4"/>
    <p:sldId id="260" r:id="rId5"/>
    <p:sldId id="261" r:id="rId6"/>
    <p:sldId id="264" r:id="rId7"/>
    <p:sldId id="265" r:id="rId8"/>
    <p:sldId id="266" r:id="rId9"/>
    <p:sldId id="267" r:id="rId10"/>
    <p:sldId id="262" r:id="rId11"/>
    <p:sldId id="263"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892408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2350668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9463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173562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82916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016511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094762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77750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322720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92E7B1-0F49-4A06-A0AB-90FA4E856028}" type="datetimeFigureOut">
              <a:rPr lang="en-US" smtClean="0"/>
              <a:t>6/6/2015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2407603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A92E7B1-0F49-4A06-A0AB-90FA4E856028}"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52347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A92E7B1-0F49-4A06-A0AB-90FA4E856028}" type="datetimeFigureOut">
              <a:rPr lang="en-US" smtClean="0"/>
              <a:t>6/6/2015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490504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A92E7B1-0F49-4A06-A0AB-90FA4E856028}" type="datetimeFigureOut">
              <a:rPr lang="en-US" smtClean="0"/>
              <a:t>6/6/2015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509534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92E7B1-0F49-4A06-A0AB-90FA4E856028}" type="datetimeFigureOut">
              <a:rPr lang="en-US" smtClean="0"/>
              <a:t>6/6/2015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2128010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92E7B1-0F49-4A06-A0AB-90FA4E856028}" type="datetimeFigureOut">
              <a:rPr lang="en-US" smtClean="0"/>
              <a:t>6/6/2015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F321F-1F07-4C27-9B71-361077E1E3B9}" type="slidenum">
              <a:rPr lang="en-US" smtClean="0"/>
              <a:t>‹#›</a:t>
            </a:fld>
            <a:endParaRPr lang="en-US"/>
          </a:p>
        </p:txBody>
      </p:sp>
    </p:spTree>
    <p:extLst>
      <p:ext uri="{BB962C8B-B14F-4D97-AF65-F5344CB8AC3E}">
        <p14:creationId xmlns:p14="http://schemas.microsoft.com/office/powerpoint/2010/main" val="1267250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3F321F-1F07-4C27-9B71-361077E1E3B9}" type="slidenum">
              <a:rPr lang="en-US" smtClean="0"/>
              <a:t>‹#›</a:t>
            </a:fld>
            <a:endParaRPr lang="en-US"/>
          </a:p>
        </p:txBody>
      </p:sp>
      <p:sp>
        <p:nvSpPr>
          <p:cNvPr id="5" name="Date Placeholder 4"/>
          <p:cNvSpPr>
            <a:spLocks noGrp="1"/>
          </p:cNvSpPr>
          <p:nvPr>
            <p:ph type="dt" sz="half" idx="10"/>
          </p:nvPr>
        </p:nvSpPr>
        <p:spPr/>
        <p:txBody>
          <a:bodyPr/>
          <a:lstStyle/>
          <a:p>
            <a:fld id="{6A92E7B1-0F49-4A06-A0AB-90FA4E856028}" type="datetimeFigureOut">
              <a:rPr lang="en-US" smtClean="0"/>
              <a:t>6/6/2015</a:t>
            </a:fld>
            <a:endParaRPr lang="en-US"/>
          </a:p>
        </p:txBody>
      </p:sp>
    </p:spTree>
    <p:extLst>
      <p:ext uri="{BB962C8B-B14F-4D97-AF65-F5344CB8AC3E}">
        <p14:creationId xmlns:p14="http://schemas.microsoft.com/office/powerpoint/2010/main" val="2505679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A92E7B1-0F49-4A06-A0AB-90FA4E856028}" type="datetimeFigureOut">
              <a:rPr lang="en-US" smtClean="0"/>
              <a:t>6/6/2015</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D3F321F-1F07-4C27-9B71-361077E1E3B9}" type="slidenum">
              <a:rPr lang="en-US" smtClean="0"/>
              <a:t>‹#›</a:t>
            </a:fld>
            <a:endParaRPr lang="en-US"/>
          </a:p>
        </p:txBody>
      </p:sp>
    </p:spTree>
    <p:extLst>
      <p:ext uri="{BB962C8B-B14F-4D97-AF65-F5344CB8AC3E}">
        <p14:creationId xmlns:p14="http://schemas.microsoft.com/office/powerpoint/2010/main" val="1928043869"/>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 id="2147483830" r:id="rId13"/>
    <p:sldLayoutId id="2147483831" r:id="rId14"/>
    <p:sldLayoutId id="2147483832" r:id="rId15"/>
    <p:sldLayoutId id="214748383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cribd.com/doc/24154671/Basic-Principles-on-Guidance-and-Counseling#scrib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thefreedictionary.com/advi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41172" y="669701"/>
            <a:ext cx="9144000" cy="1591011"/>
          </a:xfrm>
        </p:spPr>
        <p:txBody>
          <a:bodyPr>
            <a:normAutofit/>
          </a:bodyPr>
          <a:lstStyle/>
          <a:p>
            <a:pPr algn="ctr"/>
            <a:r>
              <a:rPr lang="en-US" sz="4800" b="1" dirty="0" smtClean="0">
                <a:ln w="22225">
                  <a:solidFill>
                    <a:schemeClr val="accent2"/>
                  </a:solidFill>
                  <a:prstDash val="solid"/>
                </a:ln>
                <a:solidFill>
                  <a:schemeClr val="accent2">
                    <a:lumMod val="40000"/>
                    <a:lumOff val="60000"/>
                  </a:schemeClr>
                </a:solidFill>
                <a:latin typeface="Aharoni" panose="02010803020104030203" pitchFamily="2" charset="-79"/>
                <a:cs typeface="Aharoni" panose="02010803020104030203" pitchFamily="2" charset="-79"/>
              </a:rPr>
              <a:t>Principals of Guidance and Counselling</a:t>
            </a:r>
            <a:endParaRPr lang="en-US" sz="4800" b="1" dirty="0">
              <a:ln w="22225">
                <a:solidFill>
                  <a:schemeClr val="accent2"/>
                </a:solidFill>
                <a:prstDash val="solid"/>
              </a:ln>
              <a:solidFill>
                <a:schemeClr val="accent2">
                  <a:lumMod val="40000"/>
                  <a:lumOff val="60000"/>
                </a:schemeClr>
              </a:solidFill>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1541172" y="2846231"/>
            <a:ext cx="9144000" cy="1896414"/>
          </a:xfrm>
        </p:spPr>
        <p:txBody>
          <a:bodyPr>
            <a:noAutofit/>
          </a:bodyPr>
          <a:lstStyle/>
          <a:p>
            <a:pPr algn="ctr"/>
            <a:r>
              <a:rPr lang="en-US" sz="3200" b="1" dirty="0" err="1" smtClean="0"/>
              <a:t>Ghina</a:t>
            </a:r>
            <a:r>
              <a:rPr lang="en-US" sz="3200" b="1" dirty="0" smtClean="0"/>
              <a:t> Anwar  1648</a:t>
            </a:r>
          </a:p>
          <a:p>
            <a:pPr algn="ctr"/>
            <a:r>
              <a:rPr lang="en-US" sz="3200" b="1" dirty="0" smtClean="0"/>
              <a:t>Mahak Tahir  1644</a:t>
            </a:r>
          </a:p>
          <a:p>
            <a:pPr algn="ctr"/>
            <a:r>
              <a:rPr lang="en-US" sz="3200" b="1" dirty="0" smtClean="0"/>
              <a:t>Fatima Asif  1643</a:t>
            </a:r>
          </a:p>
          <a:p>
            <a:pPr algn="ctr"/>
            <a:r>
              <a:rPr lang="en-US" sz="3200" b="1" dirty="0" smtClean="0"/>
              <a:t>Sana Hakeem  1641</a:t>
            </a:r>
            <a:endParaRPr lang="en-US" sz="3200" b="1" dirty="0"/>
          </a:p>
        </p:txBody>
      </p:sp>
    </p:spTree>
    <p:extLst>
      <p:ext uri="{BB962C8B-B14F-4D97-AF65-F5344CB8AC3E}">
        <p14:creationId xmlns:p14="http://schemas.microsoft.com/office/powerpoint/2010/main" val="2641491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22478"/>
            <a:ext cx="8596668" cy="961623"/>
          </a:xfrm>
        </p:spPr>
        <p:txBody>
          <a:bodyPr>
            <a:normAutofit/>
          </a:bodyPr>
          <a:lstStyle/>
          <a:p>
            <a:pPr algn="ctr"/>
            <a:r>
              <a:rPr lang="en-US" sz="4800" b="1" dirty="0" smtClean="0">
                <a:latin typeface="Aharoni" panose="02010803020104030203" pitchFamily="2" charset="-79"/>
                <a:cs typeface="Aharoni" panose="02010803020104030203" pitchFamily="2" charset="-79"/>
              </a:rPr>
              <a:t>Principals of Counselling</a:t>
            </a:r>
            <a:endParaRPr lang="en-US" sz="4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584101"/>
            <a:ext cx="8596668" cy="4457261"/>
          </a:xfrm>
        </p:spPr>
        <p:txBody>
          <a:bodyPr>
            <a:normAutofit lnSpcReduction="10000"/>
          </a:bodyPr>
          <a:lstStyle/>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counseling setting is of </a:t>
            </a:r>
            <a:r>
              <a:rPr lang="en-US" b="1" dirty="0">
                <a:latin typeface="Arial" panose="020B0604020202020204" pitchFamily="34" charset="0"/>
                <a:cs typeface="Arial" panose="020B0604020202020204" pitchFamily="34" charset="0"/>
              </a:rPr>
              <a:t>extreme importance</a:t>
            </a:r>
            <a:r>
              <a:rPr lang="en-US" dirty="0" smtClean="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It is not necessary to have a large, expensively furnished office. What is of extreme importance is </a:t>
            </a:r>
            <a:r>
              <a:rPr lang="en-US" b="1" dirty="0">
                <a:latin typeface="Arial" panose="020B0604020202020204" pitchFamily="34" charset="0"/>
                <a:cs typeface="Arial" panose="020B0604020202020204" pitchFamily="34" charset="0"/>
              </a:rPr>
              <a:t>privacy</a:t>
            </a:r>
            <a:r>
              <a:rPr lang="en-US" dirty="0">
                <a:latin typeface="Arial" panose="020B0604020202020204" pitchFamily="34" charset="0"/>
                <a:cs typeface="Arial" panose="020B0604020202020204" pitchFamily="34" charset="0"/>
              </a:rPr>
              <a:t>. The constant ringing of the telephone or knocking on doors can be distracting and may cause difficulty in establishing rapport</a:t>
            </a:r>
            <a:r>
              <a:rPr lang="en-US" dirty="0" smtClean="0">
                <a:latin typeface="Arial" panose="020B0604020202020204" pitchFamily="34" charset="0"/>
                <a:cs typeface="Arial" panose="020B0604020202020204" pitchFamily="34" charset="0"/>
              </a:rPr>
              <a:t>.</a:t>
            </a:r>
          </a:p>
          <a:p>
            <a:pPr marL="0" indent="0">
              <a:buNone/>
            </a:pPr>
            <a:r>
              <a:rPr lang="en-US" dirty="0" smtClean="0">
                <a:latin typeface="Arial" panose="020B0604020202020204" pitchFamily="34" charset="0"/>
                <a:cs typeface="Arial" panose="020B0604020202020204" pitchFamily="34" charset="0"/>
              </a:rPr>
              <a:t> </a:t>
            </a:r>
          </a:p>
          <a:p>
            <a:r>
              <a:rPr lang="en-US" dirty="0" smtClean="0">
                <a:latin typeface="Arial" panose="020B0604020202020204" pitchFamily="34" charset="0"/>
                <a:cs typeface="Arial" panose="020B0604020202020204" pitchFamily="34" charset="0"/>
              </a:rPr>
              <a:t>One </a:t>
            </a:r>
            <a:r>
              <a:rPr lang="en-US" dirty="0">
                <a:latin typeface="Arial" panose="020B0604020202020204" pitchFamily="34" charset="0"/>
                <a:cs typeface="Arial" panose="020B0604020202020204" pitchFamily="34" charset="0"/>
              </a:rPr>
              <a:t>may counsel in a home, a park, a chapel, vestry, or any available vacant room. While privacy is very important</a:t>
            </a:r>
            <a:r>
              <a:rPr lang="en-US" b="1" dirty="0">
                <a:latin typeface="Arial" panose="020B0604020202020204" pitchFamily="34" charset="0"/>
                <a:cs typeface="Arial" panose="020B0604020202020204" pitchFamily="34" charset="0"/>
              </a:rPr>
              <a:t>, it is not wise to choose an out-of-the-way location </a:t>
            </a:r>
            <a:r>
              <a:rPr lang="en-US" dirty="0">
                <a:latin typeface="Arial" panose="020B0604020202020204" pitchFamily="34" charset="0"/>
                <a:cs typeface="Arial" panose="020B0604020202020204" pitchFamily="34" charset="0"/>
              </a:rPr>
              <a:t>where there are no humans in sight for </a:t>
            </a:r>
            <a:r>
              <a:rPr lang="en-US" dirty="0" smtClean="0">
                <a:latin typeface="Arial" panose="020B0604020202020204" pitchFamily="34" charset="0"/>
                <a:cs typeface="Arial" panose="020B0604020202020204" pitchFamily="34" charset="0"/>
              </a:rPr>
              <a:t>miles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A </a:t>
            </a:r>
            <a:r>
              <a:rPr lang="en-US" b="1" dirty="0">
                <a:latin typeface="Arial" panose="020B0604020202020204" pitchFamily="34" charset="0"/>
                <a:cs typeface="Arial" panose="020B0604020202020204" pitchFamily="34" charset="0"/>
              </a:rPr>
              <a:t>feeling of emotional and physical </a:t>
            </a:r>
            <a:r>
              <a:rPr lang="en-US" dirty="0">
                <a:latin typeface="Arial" panose="020B0604020202020204" pitchFamily="34" charset="0"/>
                <a:cs typeface="Arial" panose="020B0604020202020204" pitchFamily="34" charset="0"/>
              </a:rPr>
              <a:t>safety is necessary. </a:t>
            </a: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0044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 ……… </a:t>
            </a:r>
            <a:endParaRPr lang="en-US" dirty="0"/>
          </a:p>
        </p:txBody>
      </p:sp>
      <p:sp>
        <p:nvSpPr>
          <p:cNvPr id="3" name="Content Placeholder 2"/>
          <p:cNvSpPr>
            <a:spLocks noGrp="1"/>
          </p:cNvSpPr>
          <p:nvPr>
            <p:ph idx="1"/>
          </p:nvPr>
        </p:nvSpPr>
        <p:spPr/>
        <p:txBody>
          <a:bodyPr/>
          <a:lstStyle/>
          <a:p>
            <a:r>
              <a:rPr lang="en-US" dirty="0">
                <a:latin typeface="Arial" panose="020B0604020202020204" pitchFamily="34" charset="0"/>
                <a:cs typeface="Arial" panose="020B0604020202020204" pitchFamily="34" charset="0"/>
              </a:rPr>
              <a:t>While simplicity of furnishing is acceptable, comfort is necessary. If the room is </a:t>
            </a:r>
            <a:r>
              <a:rPr lang="en-US" b="1" dirty="0">
                <a:latin typeface="Arial" panose="020B0604020202020204" pitchFamily="34" charset="0"/>
                <a:cs typeface="Arial" panose="020B0604020202020204" pitchFamily="34" charset="0"/>
              </a:rPr>
              <a:t>pleasant and comfortable</a:t>
            </a:r>
            <a:r>
              <a:rPr lang="en-US" dirty="0">
                <a:latin typeface="Arial" panose="020B0604020202020204" pitchFamily="34" charset="0"/>
                <a:cs typeface="Arial" panose="020B0604020202020204" pitchFamily="34" charset="0"/>
              </a:rPr>
              <a:t>,</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Arrange the chairs in the room so that the client may be able to choose their seat. </a:t>
            </a:r>
            <a:r>
              <a:rPr lang="en-US" b="1" dirty="0">
                <a:latin typeface="Arial" panose="020B0604020202020204" pitchFamily="34" charset="0"/>
                <a:cs typeface="Arial" panose="020B0604020202020204" pitchFamily="34" charset="0"/>
              </a:rPr>
              <a:t>Avoid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placing chairs in a position where the counselee cannot see you clearly</a:t>
            </a:r>
            <a:r>
              <a:rPr lang="en-US" dirty="0">
                <a:latin typeface="Arial" panose="020B0604020202020204" pitchFamily="34" charset="0"/>
                <a:cs typeface="Arial" panose="020B0604020202020204" pitchFamily="34" charset="0"/>
              </a:rPr>
              <a:t>. You also need to be able to see him or her. </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Try </a:t>
            </a:r>
            <a:r>
              <a:rPr lang="en-US" dirty="0">
                <a:latin typeface="Arial" panose="020B0604020202020204" pitchFamily="34" charset="0"/>
                <a:cs typeface="Arial" panose="020B0604020202020204" pitchFamily="34" charset="0"/>
              </a:rPr>
              <a:t>to the counselor and counselee will feel more relaxed and the sessions will </a:t>
            </a:r>
            <a:r>
              <a:rPr lang="en-US" b="1" dirty="0">
                <a:latin typeface="Arial" panose="020B0604020202020204" pitchFamily="34" charset="0"/>
                <a:cs typeface="Arial" panose="020B0604020202020204" pitchFamily="34" charset="0"/>
              </a:rPr>
              <a:t>be more productive present a calm, pleasant</a:t>
            </a:r>
            <a:r>
              <a:rPr lang="en-US" dirty="0">
                <a:latin typeface="Arial" panose="020B0604020202020204" pitchFamily="34" charset="0"/>
                <a:cs typeface="Arial" panose="020B0604020202020204" pitchFamily="34" charset="0"/>
              </a:rPr>
              <a:t>, and prepared appearance. This will put your client at ease</a:t>
            </a:r>
          </a:p>
          <a:p>
            <a:endParaRPr lang="en-US" dirty="0"/>
          </a:p>
        </p:txBody>
      </p:sp>
    </p:spTree>
    <p:extLst>
      <p:ext uri="{BB962C8B-B14F-4D97-AF65-F5344CB8AC3E}">
        <p14:creationId xmlns:p14="http://schemas.microsoft.com/office/powerpoint/2010/main" val="952206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Conclusion</a:t>
            </a:r>
            <a:endParaRPr lang="en-US" dirty="0"/>
          </a:p>
        </p:txBody>
      </p:sp>
      <p:sp>
        <p:nvSpPr>
          <p:cNvPr id="3" name="Content Placeholder 2"/>
          <p:cNvSpPr>
            <a:spLocks noGrp="1"/>
          </p:cNvSpPr>
          <p:nvPr>
            <p:ph idx="1"/>
          </p:nvPr>
        </p:nvSpPr>
        <p:spPr/>
        <p:txBody>
          <a:bodyPr/>
          <a:lstStyle/>
          <a:p>
            <a:endParaRPr lang="en-US" dirty="0"/>
          </a:p>
          <a:p>
            <a:pPr marL="0" indent="0" algn="ctr">
              <a:buNone/>
            </a:pPr>
            <a:r>
              <a:rPr lang="en-US" sz="2400" dirty="0"/>
              <a:t> </a:t>
            </a:r>
            <a:r>
              <a:rPr lang="en-US" sz="2400" dirty="0" smtClean="0"/>
              <a:t>      Whenever </a:t>
            </a:r>
            <a:r>
              <a:rPr lang="en-US" sz="2400" dirty="0"/>
              <a:t>of the guidance </a:t>
            </a:r>
            <a:r>
              <a:rPr lang="en-US" sz="2400" dirty="0" smtClean="0"/>
              <a:t>or counseling principle </a:t>
            </a:r>
            <a:r>
              <a:rPr lang="en-US" sz="2400" dirty="0"/>
              <a:t>is to </a:t>
            </a:r>
            <a:r>
              <a:rPr lang="en-US" sz="2400" dirty="0" smtClean="0"/>
              <a:t>be adopted</a:t>
            </a:r>
            <a:r>
              <a:rPr lang="en-US" sz="2400" dirty="0"/>
              <a:t>, they should serve to direct </a:t>
            </a:r>
            <a:r>
              <a:rPr lang="en-US" sz="2400" dirty="0" smtClean="0"/>
              <a:t>the attitudes </a:t>
            </a:r>
            <a:r>
              <a:rPr lang="en-US" sz="2400" dirty="0"/>
              <a:t>activities of the person engaged </a:t>
            </a:r>
            <a:r>
              <a:rPr lang="en-US" sz="2400" dirty="0" smtClean="0"/>
              <a:t>in guidance </a:t>
            </a:r>
            <a:r>
              <a:rPr lang="en-US" sz="2400" dirty="0"/>
              <a:t>work. They have value for </a:t>
            </a:r>
            <a:r>
              <a:rPr lang="en-US" sz="2400" dirty="0" smtClean="0"/>
              <a:t>the person </a:t>
            </a:r>
            <a:r>
              <a:rPr lang="en-US" sz="2400" dirty="0"/>
              <a:t>engaged in guidance work. They </a:t>
            </a:r>
            <a:r>
              <a:rPr lang="en-US" sz="2400" dirty="0" smtClean="0"/>
              <a:t>have value </a:t>
            </a:r>
            <a:r>
              <a:rPr lang="en-US" sz="2400" dirty="0"/>
              <a:t>for the person being guided. They </a:t>
            </a:r>
            <a:r>
              <a:rPr lang="en-US" sz="2400" dirty="0" smtClean="0"/>
              <a:t>serve to </a:t>
            </a:r>
            <a:r>
              <a:rPr lang="en-US" sz="2400" dirty="0"/>
              <a:t>promote a smoothly functioning program of </a:t>
            </a:r>
            <a:r>
              <a:rPr lang="en-US" sz="2400" dirty="0" smtClean="0"/>
              <a:t>guidance and counseling in </a:t>
            </a:r>
            <a:r>
              <a:rPr lang="en-US" sz="2400" dirty="0"/>
              <a:t>the schools</a:t>
            </a:r>
            <a:r>
              <a:rPr lang="en-US" sz="2400" dirty="0" smtClean="0"/>
              <a:t>. </a:t>
            </a:r>
            <a:endParaRPr lang="en-US" sz="2400" dirty="0"/>
          </a:p>
          <a:p>
            <a:pPr marL="0" indent="0">
              <a:buNone/>
            </a:pPr>
            <a:endParaRPr lang="en-US" sz="2400" dirty="0"/>
          </a:p>
        </p:txBody>
      </p:sp>
    </p:spTree>
    <p:extLst>
      <p:ext uri="{BB962C8B-B14F-4D97-AF65-F5344CB8AC3E}">
        <p14:creationId xmlns:p14="http://schemas.microsoft.com/office/powerpoint/2010/main" val="3407136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References </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www.scribd.com/doc/24154671/Basic-Principles-on-Guidance-and-Counseling#scribd</a:t>
            </a:r>
            <a:endParaRPr lang="en-US" dirty="0" smtClean="0"/>
          </a:p>
          <a:p>
            <a:endParaRPr lang="en-US" dirty="0"/>
          </a:p>
        </p:txBody>
      </p:sp>
    </p:spTree>
    <p:extLst>
      <p:ext uri="{BB962C8B-B14F-4D97-AF65-F5344CB8AC3E}">
        <p14:creationId xmlns:p14="http://schemas.microsoft.com/office/powerpoint/2010/main" val="1526459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54806"/>
          </a:xfrm>
        </p:spPr>
        <p:txBody>
          <a:bodyPr>
            <a:normAutofit/>
          </a:bodyPr>
          <a:lstStyle/>
          <a:p>
            <a:pPr algn="ctr"/>
            <a:r>
              <a:rPr lang="en-US" sz="6000" b="1" dirty="0" smtClean="0">
                <a:latin typeface="Aharoni" panose="02010803020104030203" pitchFamily="2" charset="-79"/>
                <a:cs typeface="Aharoni" panose="02010803020104030203" pitchFamily="2" charset="-79"/>
              </a:rPr>
              <a:t>Guidance</a:t>
            </a:r>
            <a:endParaRPr lang="en-US" sz="60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lnSpcReduction="10000"/>
          </a:bodyPr>
          <a:lstStyle/>
          <a:p>
            <a:r>
              <a:rPr lang="en-US" sz="2800" dirty="0">
                <a:latin typeface="Arial" panose="020B0604020202020204" pitchFamily="34" charset="0"/>
                <a:cs typeface="Arial" panose="020B0604020202020204" pitchFamily="34" charset="0"/>
              </a:rPr>
              <a:t>something that provides direction or advice as to a decision or course of action</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act </a:t>
            </a:r>
            <a:r>
              <a:rPr lang="en-US" sz="2800" dirty="0">
                <a:latin typeface="Arial" panose="020B0604020202020204" pitchFamily="34" charset="0"/>
                <a:cs typeface="Arial" panose="020B0604020202020204" pitchFamily="34" charset="0"/>
              </a:rPr>
              <a:t>of guiding or showing the way</a:t>
            </a:r>
          </a:p>
          <a:p>
            <a:endParaRPr lang="en-US" sz="2800" dirty="0" smtClean="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the </a:t>
            </a:r>
            <a:r>
              <a:rPr lang="en-US" sz="2800" dirty="0">
                <a:latin typeface="Arial" panose="020B0604020202020204" pitchFamily="34" charset="0"/>
                <a:cs typeface="Arial" panose="020B0604020202020204" pitchFamily="34" charset="0"/>
              </a:rPr>
              <a:t>act of setting and holding a course; "a new council was installed under the direction of the </a:t>
            </a:r>
            <a:r>
              <a:rPr lang="en-US" sz="2800" dirty="0" smtClean="0">
                <a:latin typeface="Arial" panose="020B0604020202020204" pitchFamily="34" charset="0"/>
                <a:cs typeface="Arial" panose="020B0604020202020204" pitchFamily="34" charset="0"/>
              </a:rPr>
              <a:t>king</a:t>
            </a:r>
            <a:r>
              <a:rPr lang="en-US" dirty="0" smtClean="0"/>
              <a:t>”</a:t>
            </a:r>
          </a:p>
          <a:p>
            <a:pPr marL="0" indent="0">
              <a:buNone/>
            </a:pPr>
            <a:endParaRPr lang="en-US" dirty="0"/>
          </a:p>
          <a:p>
            <a:pPr marL="0" indent="0">
              <a:buNone/>
            </a:pPr>
            <a:endParaRPr lang="en-US" dirty="0"/>
          </a:p>
          <a:p>
            <a:endParaRPr lang="en-US" dirty="0" smtClean="0"/>
          </a:p>
          <a:p>
            <a:endParaRPr lang="en-US" dirty="0"/>
          </a:p>
        </p:txBody>
      </p:sp>
    </p:spTree>
    <p:extLst>
      <p:ext uri="{BB962C8B-B14F-4D97-AF65-F5344CB8AC3E}">
        <p14:creationId xmlns:p14="http://schemas.microsoft.com/office/powerpoint/2010/main" val="2902502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51775"/>
          </a:xfrm>
        </p:spPr>
        <p:txBody>
          <a:bodyPr>
            <a:normAutofit/>
          </a:bodyPr>
          <a:lstStyle/>
          <a:p>
            <a:pPr algn="ctr"/>
            <a:r>
              <a:rPr lang="en-US" sz="5400" dirty="0" smtClean="0">
                <a:latin typeface="Aharoni" panose="02010803020104030203" pitchFamily="2" charset="-79"/>
                <a:cs typeface="Aharoni" panose="02010803020104030203" pitchFamily="2" charset="-79"/>
              </a:rPr>
              <a:t>Counselling</a:t>
            </a:r>
            <a:endParaRPr lang="en-US" sz="54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677334" y="1957589"/>
            <a:ext cx="8596668" cy="4083773"/>
          </a:xfrm>
        </p:spPr>
        <p:txBody>
          <a:bodyPr/>
          <a:lstStyle/>
          <a:p>
            <a:r>
              <a:rPr lang="en-US" sz="2400" dirty="0" smtClean="0">
                <a:latin typeface="Arial" panose="020B0604020202020204" pitchFamily="34" charset="0"/>
                <a:cs typeface="Arial" panose="020B0604020202020204" pitchFamily="34" charset="0"/>
              </a:rPr>
              <a:t>The</a:t>
            </a:r>
            <a:r>
              <a:rPr lang="en-US" sz="2400" dirty="0">
                <a:latin typeface="Arial" panose="020B0604020202020204" pitchFamily="34" charset="0"/>
                <a:cs typeface="Arial" panose="020B0604020202020204" pitchFamily="34" charset="0"/>
              </a:rPr>
              <a:t> act of exchanging opinions and ideas; consultation: </a:t>
            </a:r>
            <a:r>
              <a:rPr lang="en-US" sz="2400" dirty="0" smtClean="0">
                <a:latin typeface="Arial" panose="020B0604020202020204" pitchFamily="34" charset="0"/>
                <a:cs typeface="Arial" panose="020B0604020202020204" pitchFamily="34" charset="0"/>
              </a:rPr>
              <a:t>      joined</a:t>
            </a:r>
            <a:r>
              <a:rPr lang="en-US" sz="2400" dirty="0">
                <a:latin typeface="Arial" panose="020B0604020202020204" pitchFamily="34" charset="0"/>
                <a:cs typeface="Arial" panose="020B0604020202020204" pitchFamily="34" charset="0"/>
              </a:rPr>
              <a:t> in counsel with colleagues before deciding the issue</a:t>
            </a:r>
            <a:r>
              <a:rPr lang="en-US" sz="2400" i="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Advice</a:t>
            </a:r>
            <a:r>
              <a:rPr lang="en-US" sz="2400" dirty="0">
                <a:latin typeface="Arial" panose="020B0604020202020204" pitchFamily="34" charset="0"/>
                <a:cs typeface="Arial" panose="020B0604020202020204" pitchFamily="34" charset="0"/>
              </a:rPr>
              <a:t> or guidance, especially as solicited from a </a:t>
            </a:r>
            <a:r>
              <a:rPr lang="en-US" sz="2400" dirty="0" smtClean="0">
                <a:latin typeface="Arial" panose="020B0604020202020204" pitchFamily="34" charset="0"/>
                <a:cs typeface="Arial" panose="020B0604020202020204" pitchFamily="34" charset="0"/>
              </a:rPr>
              <a:t>knowledge-able</a:t>
            </a:r>
            <a:r>
              <a:rPr lang="en-US" sz="2400" dirty="0">
                <a:latin typeface="Arial" panose="020B0604020202020204" pitchFamily="34" charset="0"/>
                <a:cs typeface="Arial" panose="020B0604020202020204" pitchFamily="34" charset="0"/>
              </a:rPr>
              <a:t> person. See Synonyms at </a:t>
            </a:r>
            <a:r>
              <a:rPr lang="en-US" sz="2400" b="1" dirty="0">
                <a:latin typeface="Arial" panose="020B0604020202020204" pitchFamily="34" charset="0"/>
                <a:cs typeface="Arial" panose="020B0604020202020204" pitchFamily="34" charset="0"/>
                <a:hlinkClick r:id="rId2"/>
              </a:rPr>
              <a:t>advice</a:t>
            </a:r>
            <a:r>
              <a:rPr lang="en-US" sz="2400" dirty="0">
                <a:latin typeface="Arial" panose="020B0604020202020204" pitchFamily="34" charset="0"/>
                <a:cs typeface="Arial" panose="020B0604020202020204" pitchFamily="34" charset="0"/>
              </a:rPr>
              <a:t>.</a:t>
            </a:r>
          </a:p>
          <a:p>
            <a:r>
              <a:rPr lang="en-US" sz="2400" dirty="0" smtClean="0">
                <a:latin typeface="Arial" panose="020B0604020202020204" pitchFamily="34" charset="0"/>
                <a:cs typeface="Arial" panose="020B0604020202020204" pitchFamily="34" charset="0"/>
              </a:rPr>
              <a:t>Private</a:t>
            </a:r>
            <a:r>
              <a:rPr lang="en-US" sz="2400" dirty="0">
                <a:latin typeface="Arial" panose="020B0604020202020204" pitchFamily="34" charset="0"/>
                <a:cs typeface="Arial" panose="020B0604020202020204" pitchFamily="34" charset="0"/>
              </a:rPr>
              <a:t>, guarded thoughts or opinions: </a:t>
            </a:r>
            <a:r>
              <a:rPr lang="en-US" sz="2400" i="1" dirty="0">
                <a:latin typeface="Arial" panose="020B0604020202020204" pitchFamily="34" charset="0"/>
                <a:cs typeface="Arial" panose="020B0604020202020204" pitchFamily="34" charset="0"/>
              </a:rPr>
              <a:t>keep one's </a:t>
            </a:r>
            <a:r>
              <a:rPr lang="en-US" sz="2400" i="1" dirty="0" smtClean="0">
                <a:latin typeface="Arial" panose="020B0604020202020204" pitchFamily="34" charset="0"/>
                <a:cs typeface="Arial" panose="020B0604020202020204" pitchFamily="34" charset="0"/>
              </a:rPr>
              <a:t>own counsel</a:t>
            </a:r>
            <a:r>
              <a:rPr lang="en-US" sz="2400" i="1" dirty="0">
                <a:latin typeface="Arial" panose="020B0604020202020204" pitchFamily="34" charset="0"/>
                <a:cs typeface="Arial" panose="020B0604020202020204" pitchFamily="34" charset="0"/>
              </a:rPr>
              <a:t>.</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a:t>
            </a:r>
            <a:r>
              <a:rPr lang="en-US" sz="2400" dirty="0">
                <a:latin typeface="Arial" panose="020B0604020202020204" pitchFamily="34" charset="0"/>
                <a:cs typeface="Arial" panose="020B0604020202020204" pitchFamily="34" charset="0"/>
              </a:rPr>
              <a:t> lawyer or group of lawyers giving legal advice and especially conducting a case in court.</a:t>
            </a:r>
          </a:p>
          <a:p>
            <a:endParaRPr lang="en-US" dirty="0"/>
          </a:p>
        </p:txBody>
      </p:sp>
    </p:spTree>
    <p:extLst>
      <p:ext uri="{BB962C8B-B14F-4D97-AF65-F5344CB8AC3E}">
        <p14:creationId xmlns:p14="http://schemas.microsoft.com/office/powerpoint/2010/main" val="34812564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80563"/>
          </a:xfrm>
        </p:spPr>
        <p:txBody>
          <a:bodyPr>
            <a:normAutofit/>
          </a:bodyPr>
          <a:lstStyle/>
          <a:p>
            <a:pPr algn="ctr"/>
            <a:r>
              <a:rPr lang="en-US" sz="5400" b="1" dirty="0" smtClean="0">
                <a:latin typeface="Aharoni" panose="02010803020104030203" pitchFamily="2" charset="-79"/>
                <a:cs typeface="Aharoni" panose="02010803020104030203" pitchFamily="2" charset="-79"/>
              </a:rPr>
              <a:t>Principals of Guidance</a:t>
            </a:r>
            <a:endParaRPr lang="en-US" sz="5400" dirty="0"/>
          </a:p>
        </p:txBody>
      </p:sp>
      <p:sp>
        <p:nvSpPr>
          <p:cNvPr id="3" name="Content Placeholder 2"/>
          <p:cNvSpPr>
            <a:spLocks noGrp="1"/>
          </p:cNvSpPr>
          <p:nvPr>
            <p:ph idx="1"/>
          </p:nvPr>
        </p:nvSpPr>
        <p:spPr>
          <a:xfrm>
            <a:off x="677334" y="1931831"/>
            <a:ext cx="8596668" cy="4109531"/>
          </a:xfrm>
        </p:spPr>
        <p:txBody>
          <a:bodyPr>
            <a:normAutofit/>
          </a:bodyPr>
          <a:lstStyle/>
          <a:p>
            <a:r>
              <a:rPr lang="en-US" sz="2400" b="1" dirty="0">
                <a:latin typeface="Arial" panose="020B0604020202020204" pitchFamily="34" charset="0"/>
                <a:cs typeface="Arial" panose="020B0604020202020204" pitchFamily="34" charset="0"/>
              </a:rPr>
              <a:t>Holistic development of individual </a:t>
            </a:r>
            <a:r>
              <a:rPr lang="en-US" sz="2400" b="1" dirty="0" smtClean="0">
                <a:latin typeface="Arial" panose="020B0604020202020204" pitchFamily="34" charset="0"/>
                <a:cs typeface="Arial" panose="020B0604020202020204" pitchFamily="34" charset="0"/>
              </a:rPr>
              <a:t>:</a:t>
            </a:r>
          </a:p>
          <a:p>
            <a:pPr marL="0" indent="0">
              <a:buNone/>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Guidance </a:t>
            </a:r>
            <a:r>
              <a:rPr lang="en-US" sz="2400" dirty="0">
                <a:latin typeface="Arial" panose="020B0604020202020204" pitchFamily="34" charset="0"/>
                <a:cs typeface="Arial" panose="020B0604020202020204" pitchFamily="34" charset="0"/>
              </a:rPr>
              <a:t>needs to be provided in the context of total development of </a:t>
            </a:r>
            <a:r>
              <a:rPr lang="en-US" sz="2400" dirty="0" smtClean="0">
                <a:latin typeface="Arial" panose="020B0604020202020204" pitchFamily="34" charset="0"/>
                <a:cs typeface="Arial" panose="020B0604020202020204" pitchFamily="34" charset="0"/>
              </a:rPr>
              <a:t>personality.</a:t>
            </a:r>
          </a:p>
          <a:p>
            <a:r>
              <a:rPr lang="en-US" sz="2400" b="1" dirty="0" smtClean="0">
                <a:latin typeface="Arial" panose="020B0604020202020204" pitchFamily="34" charset="0"/>
                <a:cs typeface="Arial" panose="020B0604020202020204" pitchFamily="34" charset="0"/>
              </a:rPr>
              <a:t>Recognition </a:t>
            </a:r>
            <a:r>
              <a:rPr lang="en-US" sz="2400" b="1" dirty="0">
                <a:latin typeface="Arial" panose="020B0604020202020204" pitchFamily="34" charset="0"/>
                <a:cs typeface="Arial" panose="020B0604020202020204" pitchFamily="34" charset="0"/>
              </a:rPr>
              <a:t>of individual differences and </a:t>
            </a:r>
            <a:r>
              <a:rPr lang="en-US" sz="2400" b="1" dirty="0" smtClean="0">
                <a:latin typeface="Arial" panose="020B0604020202020204" pitchFamily="34" charset="0"/>
                <a:cs typeface="Arial" panose="020B0604020202020204" pitchFamily="34" charset="0"/>
              </a:rPr>
              <a:t>dignity:</a:t>
            </a:r>
          </a:p>
          <a:p>
            <a:pPr marL="0" indent="0">
              <a:buNone/>
            </a:pPr>
            <a:r>
              <a:rPr lang="en-US" sz="2400" b="1" dirty="0">
                <a:latin typeface="Arial" panose="020B0604020202020204" pitchFamily="34" charset="0"/>
                <a:cs typeface="Arial" panose="020B0604020202020204" pitchFamily="34" charset="0"/>
              </a:rPr>
              <a:t> </a:t>
            </a:r>
            <a:r>
              <a:rPr lang="en-US" sz="2400" b="1" dirty="0" smtClean="0">
                <a:latin typeface="Arial" panose="020B0604020202020204" pitchFamily="34" charset="0"/>
                <a:cs typeface="Arial" panose="020B0604020202020204" pitchFamily="34" charset="0"/>
              </a:rPr>
              <a:t>   </a:t>
            </a:r>
            <a:r>
              <a:rPr lang="en-US" sz="2400" dirty="0" smtClean="0">
                <a:latin typeface="Arial" panose="020B0604020202020204" pitchFamily="34" charset="0"/>
                <a:cs typeface="Arial" panose="020B0604020202020204" pitchFamily="34" charset="0"/>
              </a:rPr>
              <a:t>Each </a:t>
            </a:r>
            <a:r>
              <a:rPr lang="en-US" sz="2400" dirty="0">
                <a:latin typeface="Arial" panose="020B0604020202020204" pitchFamily="34" charset="0"/>
                <a:cs typeface="Arial" panose="020B0604020202020204" pitchFamily="34" charset="0"/>
              </a:rPr>
              <a:t>individual is different from every other individual. Each individual is the combination of characteristics which provides uniqueness to each person. Similarly human beings have an immense potential. The dignity of the individual is </a:t>
            </a:r>
            <a:r>
              <a:rPr lang="en-US" sz="2400" dirty="0" smtClean="0">
                <a:latin typeface="Arial" panose="020B0604020202020204" pitchFamily="34" charset="0"/>
                <a:cs typeface="Arial" panose="020B0604020202020204" pitchFamily="34" charset="0"/>
              </a:rPr>
              <a:t>supreme</a:t>
            </a: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2270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20710"/>
          </a:xfrm>
        </p:spPr>
        <p:txBody>
          <a:bodyPr>
            <a:normAutofit fontScale="90000"/>
          </a:bodyPr>
          <a:lstStyle/>
          <a:p>
            <a:endParaRPr lang="en-US" dirty="0"/>
          </a:p>
        </p:txBody>
      </p:sp>
      <p:sp>
        <p:nvSpPr>
          <p:cNvPr id="3" name="Content Placeholder 2"/>
          <p:cNvSpPr>
            <a:spLocks noGrp="1"/>
          </p:cNvSpPr>
          <p:nvPr>
            <p:ph idx="1"/>
          </p:nvPr>
        </p:nvSpPr>
        <p:spPr>
          <a:xfrm>
            <a:off x="677334" y="1326524"/>
            <a:ext cx="8596668" cy="4714839"/>
          </a:xfrm>
        </p:spPr>
        <p:txBody>
          <a:bodyPr>
            <a:normAutofit fontScale="92500"/>
          </a:bodyPr>
          <a:lstStyle/>
          <a:p>
            <a:r>
              <a:rPr lang="en-US" sz="2800" b="1" dirty="0">
                <a:latin typeface="Arial" panose="020B0604020202020204" pitchFamily="34" charset="0"/>
                <a:cs typeface="Arial" panose="020B0604020202020204" pitchFamily="34" charset="0"/>
              </a:rPr>
              <a:t>Acceptance of individual </a:t>
            </a:r>
            <a:r>
              <a:rPr lang="en-US" sz="2800" b="1" dirty="0" smtClean="0">
                <a:latin typeface="Arial" panose="020B0604020202020204" pitchFamily="34" charset="0"/>
                <a:cs typeface="Arial" panose="020B0604020202020204" pitchFamily="34" charset="0"/>
              </a:rPr>
              <a:t>needs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Guidance is based upon individual needs i.e. freedom, respect, </a:t>
            </a:r>
            <a:r>
              <a:rPr lang="en-US" sz="2800" dirty="0" smtClean="0">
                <a:latin typeface="Arial" panose="020B0604020202020204" pitchFamily="34" charset="0"/>
                <a:cs typeface="Arial" panose="020B0604020202020204" pitchFamily="34" charset="0"/>
              </a:rPr>
              <a:t>dignity.</a:t>
            </a:r>
          </a:p>
          <a:p>
            <a:r>
              <a:rPr lang="en-US" sz="2800" b="1" dirty="0" smtClean="0">
                <a:latin typeface="Arial" panose="020B0604020202020204" pitchFamily="34" charset="0"/>
                <a:cs typeface="Arial" panose="020B0604020202020204" pitchFamily="34" charset="0"/>
              </a:rPr>
              <a:t>The </a:t>
            </a:r>
            <a:r>
              <a:rPr lang="en-US" sz="2800" b="1" dirty="0">
                <a:latin typeface="Arial" panose="020B0604020202020204" pitchFamily="34" charset="0"/>
                <a:cs typeface="Arial" panose="020B0604020202020204" pitchFamily="34" charset="0"/>
              </a:rPr>
              <a:t>individual </a:t>
            </a:r>
            <a:r>
              <a:rPr lang="en-US" sz="2800" b="1" dirty="0" smtClean="0">
                <a:latin typeface="Arial" panose="020B0604020202020204" pitchFamily="34" charset="0"/>
                <a:cs typeface="Arial" panose="020B0604020202020204" pitchFamily="34" charset="0"/>
              </a:rPr>
              <a:t>needs: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 continuous guidance process from early childhood throughout </a:t>
            </a:r>
            <a:r>
              <a:rPr lang="en-US" sz="2800" dirty="0" smtClean="0">
                <a:latin typeface="Arial" panose="020B0604020202020204" pitchFamily="34" charset="0"/>
                <a:cs typeface="Arial" panose="020B0604020202020204" pitchFamily="34" charset="0"/>
              </a:rPr>
              <a:t>adulthood.</a:t>
            </a:r>
          </a:p>
          <a:p>
            <a:r>
              <a:rPr lang="en-US" sz="2800" b="1" dirty="0" smtClean="0">
                <a:latin typeface="Arial" panose="020B0604020202020204" pitchFamily="34" charset="0"/>
                <a:cs typeface="Arial" panose="020B0604020202020204" pitchFamily="34" charset="0"/>
              </a:rPr>
              <a:t>Guidance involves:</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using skills to communicate love, regard, respect for others</a:t>
            </a:r>
            <a:r>
              <a:rPr lang="en-US" sz="2800" dirty="0" smtClean="0">
                <a:latin typeface="Arial" panose="020B0604020202020204" pitchFamily="34" charset="0"/>
                <a:cs typeface="Arial" panose="020B0604020202020204" pitchFamily="34" charset="0"/>
              </a:rPr>
              <a:t>.</a:t>
            </a:r>
          </a:p>
          <a:p>
            <a:r>
              <a:rPr lang="en-US" sz="2800" dirty="0" smtClean="0">
                <a:latin typeface="Arial" panose="020B0604020202020204" pitchFamily="34" charset="0"/>
                <a:cs typeface="Arial" panose="020B0604020202020204" pitchFamily="34" charset="0"/>
              </a:rPr>
              <a:t> </a:t>
            </a:r>
            <a:r>
              <a:rPr lang="en-US" sz="2800" dirty="0"/>
              <a:t>Guidance is based on a </a:t>
            </a:r>
            <a:r>
              <a:rPr lang="en-US" sz="2800" b="1" dirty="0"/>
              <a:t>true concept </a:t>
            </a:r>
            <a:r>
              <a:rPr lang="en-US" sz="2800" dirty="0"/>
              <a:t>of the client.</a:t>
            </a:r>
          </a:p>
          <a:p>
            <a:r>
              <a:rPr lang="en-US" sz="2800" dirty="0"/>
              <a:t> Guidance is </a:t>
            </a:r>
            <a:r>
              <a:rPr lang="en-US" sz="2800" b="1" dirty="0"/>
              <a:t>designed to provide assistance </a:t>
            </a:r>
            <a:r>
              <a:rPr lang="en-US" sz="2800" dirty="0"/>
              <a:t>to </a:t>
            </a:r>
            <a:r>
              <a:rPr lang="en-US" sz="2800" dirty="0" smtClean="0"/>
              <a:t>a person </a:t>
            </a:r>
            <a:r>
              <a:rPr lang="en-US" sz="2800" dirty="0"/>
              <a:t>in crisis in solving it through </a:t>
            </a:r>
            <a:r>
              <a:rPr lang="en-US" sz="2800" dirty="0" smtClean="0"/>
              <a:t>self-discovery</a:t>
            </a:r>
          </a:p>
          <a:p>
            <a:pPr marL="0" indent="0">
              <a:buNone/>
            </a:pPr>
            <a:r>
              <a:rPr lang="en-US" sz="2800" dirty="0"/>
              <a:t> </a:t>
            </a:r>
            <a:r>
              <a:rPr lang="en-US" sz="2800" dirty="0" smtClean="0"/>
              <a:t>  and </a:t>
            </a:r>
            <a:r>
              <a:rPr lang="en-US" sz="2800" dirty="0"/>
              <a:t>self-direction</a:t>
            </a:r>
            <a:endParaRPr lang="en-US" sz="2800" dirty="0" smtClean="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297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principles are </a:t>
            </a:r>
            <a:r>
              <a:rPr lang="en-US" b="1" dirty="0" err="1"/>
              <a:t>consideredin</a:t>
            </a:r>
            <a:r>
              <a:rPr lang="en-US" b="1" dirty="0"/>
              <a:t> guidance work</a:t>
            </a:r>
            <a:r>
              <a:rPr lang="en-US" b="1" dirty="0" smtClean="0"/>
              <a:t>?                  By   </a:t>
            </a:r>
            <a:r>
              <a:rPr lang="en-US" dirty="0" smtClean="0"/>
              <a:t>(Crow </a:t>
            </a:r>
            <a:r>
              <a:rPr lang="en-US" dirty="0"/>
              <a:t>and </a:t>
            </a:r>
            <a:r>
              <a:rPr lang="en-US" dirty="0" smtClean="0"/>
              <a:t>Crow )</a:t>
            </a:r>
            <a:r>
              <a:rPr lang="en-US" dirty="0"/>
              <a:t/>
            </a:r>
            <a:br>
              <a:rPr lang="en-US" dirty="0"/>
            </a:br>
            <a:endParaRPr lang="en-US" dirty="0"/>
          </a:p>
        </p:txBody>
      </p:sp>
      <p:sp>
        <p:nvSpPr>
          <p:cNvPr id="3" name="Content Placeholder 2"/>
          <p:cNvSpPr>
            <a:spLocks noGrp="1"/>
          </p:cNvSpPr>
          <p:nvPr>
            <p:ph idx="1"/>
          </p:nvPr>
        </p:nvSpPr>
        <p:spPr>
          <a:xfrm>
            <a:off x="425003" y="2125015"/>
            <a:ext cx="8848999" cy="4521658"/>
          </a:xfrm>
        </p:spPr>
        <p:txBody>
          <a:bodyPr>
            <a:normAutofit fontScale="92500" lnSpcReduction="20000"/>
          </a:bodyPr>
          <a:lstStyle/>
          <a:p>
            <a:pPr marL="0" indent="0">
              <a:buNone/>
            </a:pPr>
            <a:endParaRPr lang="en-US" dirty="0"/>
          </a:p>
          <a:p>
            <a:r>
              <a:rPr lang="en-US" dirty="0" smtClean="0"/>
              <a:t>Every </a:t>
            </a:r>
            <a:r>
              <a:rPr lang="en-US" dirty="0"/>
              <a:t>aspect of an </a:t>
            </a:r>
            <a:r>
              <a:rPr lang="en-US" dirty="0" smtClean="0"/>
              <a:t>individual’s complex </a:t>
            </a:r>
            <a:r>
              <a:rPr lang="en-US" dirty="0"/>
              <a:t>personality </a:t>
            </a:r>
            <a:r>
              <a:rPr lang="en-US" dirty="0" smtClean="0"/>
              <a:t>patterns constitutes </a:t>
            </a:r>
            <a:r>
              <a:rPr lang="en-US" dirty="0"/>
              <a:t>a significant factors of </a:t>
            </a:r>
            <a:r>
              <a:rPr lang="en-US" dirty="0" smtClean="0"/>
              <a:t>his total </a:t>
            </a:r>
            <a:r>
              <a:rPr lang="en-US" dirty="0"/>
              <a:t>display of attitude </a:t>
            </a:r>
            <a:r>
              <a:rPr lang="en-US" dirty="0" smtClean="0"/>
              <a:t>and behaviors.</a:t>
            </a:r>
          </a:p>
          <a:p>
            <a:endParaRPr lang="en-US" dirty="0"/>
          </a:p>
          <a:p>
            <a:r>
              <a:rPr lang="en-US" dirty="0" smtClean="0"/>
              <a:t>Although </a:t>
            </a:r>
            <a:r>
              <a:rPr lang="en-US" dirty="0"/>
              <a:t>all human beings are </a:t>
            </a:r>
            <a:r>
              <a:rPr lang="en-US" dirty="0" smtClean="0"/>
              <a:t>similar in</a:t>
            </a:r>
            <a:r>
              <a:rPr lang="en-US" dirty="0"/>
              <a:t> many ways, individual </a:t>
            </a:r>
            <a:r>
              <a:rPr lang="en-US" dirty="0" smtClean="0"/>
              <a:t>differences must </a:t>
            </a:r>
            <a:r>
              <a:rPr lang="en-US" dirty="0"/>
              <a:t>be </a:t>
            </a:r>
            <a:r>
              <a:rPr lang="en-US" dirty="0" smtClean="0"/>
              <a:t>recognized</a:t>
            </a:r>
          </a:p>
          <a:p>
            <a:endParaRPr lang="en-US" dirty="0" smtClean="0"/>
          </a:p>
          <a:p>
            <a:endParaRPr lang="en-US" dirty="0"/>
          </a:p>
          <a:p>
            <a:r>
              <a:rPr lang="en-US" dirty="0" smtClean="0"/>
              <a:t>The </a:t>
            </a:r>
            <a:r>
              <a:rPr lang="en-US" dirty="0"/>
              <a:t>function of guidance is </a:t>
            </a:r>
            <a:r>
              <a:rPr lang="en-US" dirty="0" smtClean="0"/>
              <a:t>to help </a:t>
            </a:r>
            <a:r>
              <a:rPr lang="en-US" dirty="0"/>
              <a:t>a person</a:t>
            </a:r>
            <a:r>
              <a:rPr lang="en-US" dirty="0" smtClean="0"/>
              <a:t>:</a:t>
            </a:r>
          </a:p>
          <a:p>
            <a:pPr marL="0" indent="0">
              <a:buNone/>
            </a:pPr>
            <a:r>
              <a:rPr lang="en-US" dirty="0" smtClean="0"/>
              <a:t>          </a:t>
            </a:r>
          </a:p>
          <a:p>
            <a:pPr marL="0" indent="0">
              <a:buNone/>
            </a:pPr>
            <a:r>
              <a:rPr lang="en-US" dirty="0"/>
              <a:t> </a:t>
            </a:r>
            <a:r>
              <a:rPr lang="en-US" dirty="0" smtClean="0"/>
              <a:t>              (</a:t>
            </a:r>
            <a:r>
              <a:rPr lang="en-US" dirty="0"/>
              <a:t>a)formulate and accept </a:t>
            </a:r>
            <a:r>
              <a:rPr lang="en-US" dirty="0" smtClean="0"/>
              <a:t>stimulating worthwhile </a:t>
            </a:r>
            <a:r>
              <a:rPr lang="en-US" dirty="0"/>
              <a:t>, and attainable goals of </a:t>
            </a:r>
            <a:r>
              <a:rPr lang="en-US" dirty="0" smtClean="0"/>
              <a:t>behavior</a:t>
            </a:r>
          </a:p>
          <a:p>
            <a:pPr marL="0" indent="0">
              <a:buNone/>
            </a:pPr>
            <a:r>
              <a:rPr lang="en-US" dirty="0"/>
              <a:t> </a:t>
            </a:r>
            <a:r>
              <a:rPr lang="en-US" dirty="0" smtClean="0"/>
              <a:t>   </a:t>
            </a:r>
          </a:p>
          <a:p>
            <a:pPr marL="0" indent="0">
              <a:buNone/>
            </a:pPr>
            <a:r>
              <a:rPr lang="en-US" dirty="0"/>
              <a:t> </a:t>
            </a:r>
            <a:r>
              <a:rPr lang="en-US" dirty="0" smtClean="0"/>
              <a:t>             (</a:t>
            </a:r>
            <a:r>
              <a:rPr lang="en-US" dirty="0"/>
              <a:t>b)apply these objectives in </a:t>
            </a:r>
            <a:r>
              <a:rPr lang="en-US" dirty="0" smtClean="0"/>
              <a:t>conducting his affairs</a:t>
            </a:r>
            <a:r>
              <a:rPr lang="en-US" dirty="0"/>
              <a:t/>
            </a:r>
            <a:br>
              <a:rPr lang="en-US" dirty="0"/>
            </a:br>
            <a:endParaRPr lang="en-US" dirty="0"/>
          </a:p>
        </p:txBody>
      </p:sp>
      <p:sp>
        <p:nvSpPr>
          <p:cNvPr id="4" name="Rectangle 1"/>
          <p:cNvSpPr>
            <a:spLocks noChangeArrowheads="1"/>
          </p:cNvSpPr>
          <p:nvPr/>
        </p:nvSpPr>
        <p:spPr bwMode="auto">
          <a:xfrm>
            <a:off x="1" y="10332664"/>
            <a:ext cx="7911547" cy="884857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fia Pro"/>
              </a:rPr>
              <a:t>  </a:t>
            </a:r>
            <a:r>
              <a:rPr kumimoji="0" lang="en-US" altLang="en-US" sz="52800" b="0" i="0" u="none" strike="noStrike" cap="none" normalizeH="0" baseline="0" dirty="0" smtClean="0">
                <a:ln>
                  <a:noFill/>
                </a:ln>
                <a:solidFill>
                  <a:srgbClr val="000000"/>
                </a:solidFill>
                <a:effectLst/>
                <a:latin typeface="Sofia Pro"/>
              </a:rPr>
              <a:t> </a:t>
            </a:r>
            <a:r>
              <a:rPr kumimoji="0" lang="en-US" altLang="en-US" sz="1200" b="0" i="0" u="none" strike="noStrike" cap="none" normalizeH="0" baseline="0" dirty="0" smtClean="0">
                <a:ln>
                  <a:noFill/>
                </a:ln>
                <a:solidFill>
                  <a:srgbClr val="000000"/>
                </a:solidFill>
                <a:effectLst/>
                <a:latin typeface="Sofia Pro"/>
              </a:rPr>
              <a:t>                                                                                                                                                                                                       </a:t>
            </a:r>
            <a:endParaRPr kumimoji="0" lang="en-US" altLang="en-US"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Sofia Pro"/>
              </a:rPr>
              <a:t/>
            </a:r>
            <a:br>
              <a:rPr kumimoji="0" lang="en-US" altLang="en-US" sz="1200" b="0" i="0" u="none" strike="noStrike" cap="none" normalizeH="0" baseline="0" dirty="0" smtClean="0">
                <a:ln>
                  <a:noFill/>
                </a:ln>
                <a:solidFill>
                  <a:srgbClr val="000000"/>
                </a:solidFill>
                <a:effectLst/>
                <a:latin typeface="Sofia Pro"/>
              </a:rPr>
            </a:br>
            <a:endParaRPr kumimoji="0" lang="en-US" altLang="en-US" sz="1200" b="0" i="0" u="none" strike="noStrike" cap="none" normalizeH="0" baseline="0" dirty="0" smtClean="0">
              <a:ln>
                <a:noFill/>
              </a:ln>
              <a:solidFill>
                <a:srgbClr val="000000"/>
              </a:solidFill>
              <a:effectLst/>
              <a:latin typeface="Sofia Pro"/>
            </a:endParaRPr>
          </a:p>
        </p:txBody>
      </p:sp>
    </p:spTree>
    <p:extLst>
      <p:ext uri="{BB962C8B-B14F-4D97-AF65-F5344CB8AC3E}">
        <p14:creationId xmlns:p14="http://schemas.microsoft.com/office/powerpoint/2010/main" val="396290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continued ….</a:t>
            </a:r>
            <a:endParaRPr lang="en-US" dirty="0"/>
          </a:p>
        </p:txBody>
      </p:sp>
      <p:sp>
        <p:nvSpPr>
          <p:cNvPr id="3" name="Content Placeholder 2"/>
          <p:cNvSpPr>
            <a:spLocks noGrp="1"/>
          </p:cNvSpPr>
          <p:nvPr>
            <p:ph idx="1"/>
          </p:nvPr>
        </p:nvSpPr>
        <p:spPr/>
        <p:txBody>
          <a:bodyPr/>
          <a:lstStyle/>
          <a:p>
            <a:endParaRPr lang="en-US" dirty="0" smtClean="0"/>
          </a:p>
          <a:p>
            <a:r>
              <a:rPr lang="en-US" dirty="0" smtClean="0">
                <a:latin typeface="Arial" panose="020B0604020202020204" pitchFamily="34" charset="0"/>
                <a:cs typeface="Arial" panose="020B0604020202020204" pitchFamily="34" charset="0"/>
              </a:rPr>
              <a:t>Existing </a:t>
            </a:r>
            <a:r>
              <a:rPr lang="en-US" dirty="0">
                <a:latin typeface="Arial" panose="020B0604020202020204" pitchFamily="34" charset="0"/>
                <a:cs typeface="Arial" panose="020B0604020202020204" pitchFamily="34" charset="0"/>
              </a:rPr>
              <a:t>social, economic and </a:t>
            </a:r>
            <a:r>
              <a:rPr lang="en-US" dirty="0" smtClean="0">
                <a:latin typeface="Arial" panose="020B0604020202020204" pitchFamily="34" charset="0"/>
                <a:cs typeface="Arial" panose="020B0604020202020204" pitchFamily="34" charset="0"/>
              </a:rPr>
              <a:t>political unrest </a:t>
            </a:r>
            <a:r>
              <a:rPr lang="en-US" dirty="0">
                <a:latin typeface="Arial" panose="020B0604020202020204" pitchFamily="34" charset="0"/>
                <a:cs typeface="Arial" panose="020B0604020202020204" pitchFamily="34" charset="0"/>
              </a:rPr>
              <a:t>is giving rise to </a:t>
            </a:r>
            <a:r>
              <a:rPr lang="en-US" dirty="0" smtClean="0">
                <a:latin typeface="Arial" panose="020B0604020202020204" pitchFamily="34" charset="0"/>
                <a:cs typeface="Arial" panose="020B0604020202020204" pitchFamily="34" charset="0"/>
              </a:rPr>
              <a:t>many maladjusted </a:t>
            </a:r>
            <a:r>
              <a:rPr lang="en-US" dirty="0">
                <a:latin typeface="Arial" panose="020B0604020202020204" pitchFamily="34" charset="0"/>
                <a:cs typeface="Arial" panose="020B0604020202020204" pitchFamily="34" charset="0"/>
              </a:rPr>
              <a:t>factors that require </a:t>
            </a:r>
            <a:r>
              <a:rPr lang="en-US" dirty="0" smtClean="0">
                <a:latin typeface="Arial" panose="020B0604020202020204" pitchFamily="34" charset="0"/>
                <a:cs typeface="Arial" panose="020B0604020202020204" pitchFamily="34" charset="0"/>
              </a:rPr>
              <a:t>the cooperation </a:t>
            </a:r>
            <a:r>
              <a:rPr lang="en-US" dirty="0">
                <a:latin typeface="Arial" panose="020B0604020202020204" pitchFamily="34" charset="0"/>
                <a:cs typeface="Arial" panose="020B0604020202020204" pitchFamily="34" charset="0"/>
              </a:rPr>
              <a:t>of experienced </a:t>
            </a:r>
            <a:r>
              <a:rPr lang="en-US" dirty="0" smtClean="0">
                <a:latin typeface="Arial" panose="020B0604020202020204" pitchFamily="34" charset="0"/>
                <a:cs typeface="Arial" panose="020B0604020202020204" pitchFamily="34" charset="0"/>
              </a:rPr>
              <a:t>guidance workers.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Guidance is a </a:t>
            </a:r>
            <a:r>
              <a:rPr lang="en-US" b="1" dirty="0">
                <a:latin typeface="Arial" panose="020B0604020202020204" pitchFamily="34" charset="0"/>
                <a:cs typeface="Arial" panose="020B0604020202020204" pitchFamily="34" charset="0"/>
              </a:rPr>
              <a:t>continuous</a:t>
            </a:r>
            <a:r>
              <a:rPr lang="en-US" dirty="0">
                <a:latin typeface="Arial" panose="020B0604020202020204" pitchFamily="34" charset="0"/>
                <a:cs typeface="Arial" panose="020B0604020202020204" pitchFamily="34" charset="0"/>
              </a:rPr>
              <a:t> </a:t>
            </a:r>
            <a:r>
              <a:rPr lang="en-US" b="1" dirty="0" smtClean="0">
                <a:latin typeface="Arial" panose="020B0604020202020204" pitchFamily="34" charset="0"/>
                <a:cs typeface="Arial" panose="020B0604020202020204" pitchFamily="34" charset="0"/>
              </a:rPr>
              <a:t>process</a:t>
            </a:r>
          </a:p>
          <a:p>
            <a:endParaRPr lang="en-US" dirty="0" smtClean="0">
              <a:latin typeface="Arial" panose="020B0604020202020204" pitchFamily="34" charset="0"/>
              <a:cs typeface="Arial" panose="020B0604020202020204" pitchFamily="34" charset="0"/>
            </a:endParaRPr>
          </a:p>
          <a:p>
            <a:r>
              <a:rPr lang="en-US" dirty="0" smtClean="0">
                <a:latin typeface="Arial" panose="020B0604020202020204" pitchFamily="34" charset="0"/>
                <a:cs typeface="Arial" panose="020B0604020202020204" pitchFamily="34" charset="0"/>
              </a:rPr>
              <a:t>Guidance </a:t>
            </a:r>
            <a:r>
              <a:rPr lang="en-US" dirty="0">
                <a:latin typeface="Arial" panose="020B0604020202020204" pitchFamily="34" charset="0"/>
                <a:cs typeface="Arial" panose="020B0604020202020204" pitchFamily="34" charset="0"/>
              </a:rPr>
              <a:t>is </a:t>
            </a:r>
            <a:r>
              <a:rPr lang="en-US" b="1" dirty="0">
                <a:latin typeface="Arial" panose="020B0604020202020204" pitchFamily="34" charset="0"/>
                <a:cs typeface="Arial" panose="020B0604020202020204" pitchFamily="34" charset="0"/>
              </a:rPr>
              <a:t>not limited to a </a:t>
            </a:r>
            <a:r>
              <a:rPr lang="en-US" b="1" dirty="0" smtClean="0">
                <a:latin typeface="Arial" panose="020B0604020202020204" pitchFamily="34" charset="0"/>
                <a:cs typeface="Arial" panose="020B0604020202020204" pitchFamily="34" charset="0"/>
              </a:rPr>
              <a:t>few.</a:t>
            </a:r>
          </a:p>
          <a:p>
            <a:endParaRPr lang="en-US" b="1" dirty="0">
              <a:latin typeface="Arial" panose="020B0604020202020204" pitchFamily="34" charset="0"/>
              <a:cs typeface="Arial" panose="020B0604020202020204" pitchFamily="34" charset="0"/>
            </a:endParaRPr>
          </a:p>
          <a:p>
            <a:r>
              <a:rPr lang="en-US" b="1" dirty="0" smtClean="0">
                <a:latin typeface="Arial" panose="020B0604020202020204" pitchFamily="34" charset="0"/>
                <a:cs typeface="Arial" panose="020B0604020202020204" pitchFamily="34" charset="0"/>
              </a:rPr>
              <a:t>Guidance </a:t>
            </a:r>
            <a:r>
              <a:rPr lang="en-US" b="1" dirty="0">
                <a:latin typeface="Arial" panose="020B0604020202020204" pitchFamily="34" charset="0"/>
                <a:cs typeface="Arial" panose="020B0604020202020204" pitchFamily="34" charset="0"/>
              </a:rPr>
              <a:t>is </a:t>
            </a:r>
            <a:r>
              <a:rPr lang="en-US" dirty="0">
                <a:latin typeface="Arial" panose="020B0604020202020204" pitchFamily="34" charset="0"/>
                <a:cs typeface="Arial" panose="020B0604020202020204" pitchFamily="34" charset="0"/>
              </a:rPr>
              <a:t>education, but not </a:t>
            </a:r>
            <a:r>
              <a:rPr lang="en-US" dirty="0" smtClean="0">
                <a:latin typeface="Arial" panose="020B0604020202020204" pitchFamily="34" charset="0"/>
                <a:cs typeface="Arial" panose="020B0604020202020204" pitchFamily="34" charset="0"/>
              </a:rPr>
              <a:t>all education </a:t>
            </a:r>
            <a:r>
              <a:rPr lang="en-US" dirty="0">
                <a:latin typeface="Arial" panose="020B0604020202020204" pitchFamily="34" charset="0"/>
                <a:cs typeface="Arial" panose="020B0604020202020204" pitchFamily="34" charset="0"/>
              </a:rPr>
              <a:t>is guidance.</a:t>
            </a:r>
          </a:p>
        </p:txBody>
      </p:sp>
    </p:spTree>
    <p:extLst>
      <p:ext uri="{BB962C8B-B14F-4D97-AF65-F5344CB8AC3E}">
        <p14:creationId xmlns:p14="http://schemas.microsoft.com/office/powerpoint/2010/main" val="2586194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What principles are considered </a:t>
            </a:r>
            <a:r>
              <a:rPr lang="en-US" b="1" dirty="0" smtClean="0"/>
              <a:t>in guidance </a:t>
            </a:r>
            <a:r>
              <a:rPr lang="en-US" b="1" dirty="0"/>
              <a:t>work</a:t>
            </a:r>
            <a:r>
              <a:rPr lang="en-US" b="1" dirty="0" smtClean="0"/>
              <a:t>?  (</a:t>
            </a:r>
            <a:r>
              <a:rPr lang="en-US" dirty="0" smtClean="0"/>
              <a:t>By </a:t>
            </a:r>
            <a:r>
              <a:rPr lang="en-US" dirty="0"/>
              <a:t>J. Anthony </a:t>
            </a:r>
            <a:r>
              <a:rPr lang="en-US" dirty="0" smtClean="0"/>
              <a:t>Humphreys )</a:t>
            </a:r>
            <a:r>
              <a:rPr lang="en-US" dirty="0"/>
              <a:t/>
            </a:r>
            <a:br>
              <a:rPr lang="en-US" dirty="0"/>
            </a:br>
            <a:r>
              <a:rPr lang="en-US" dirty="0"/>
              <a:t/>
            </a:r>
            <a:br>
              <a:rPr lang="en-US" dirty="0"/>
            </a:br>
            <a:r>
              <a:rPr lang="en-US" dirty="0"/>
              <a:t/>
            </a:r>
            <a:br>
              <a:rPr lang="en-US" dirty="0"/>
            </a:br>
            <a:r>
              <a:rPr lang="en-US" dirty="0" smtClean="0"/>
              <a:t> </a:t>
            </a:r>
            <a:endParaRPr lang="en-US" dirty="0"/>
          </a:p>
        </p:txBody>
      </p:sp>
      <p:sp>
        <p:nvSpPr>
          <p:cNvPr id="3" name="Content Placeholder 2"/>
          <p:cNvSpPr>
            <a:spLocks noGrp="1"/>
          </p:cNvSpPr>
          <p:nvPr>
            <p:ph idx="1"/>
          </p:nvPr>
        </p:nvSpPr>
        <p:spPr/>
        <p:txBody>
          <a:bodyPr>
            <a:normAutofit/>
          </a:bodyPr>
          <a:lstStyle/>
          <a:p>
            <a:r>
              <a:rPr lang="en-US" dirty="0"/>
              <a:t> </a:t>
            </a:r>
            <a:r>
              <a:rPr lang="en-US" dirty="0" smtClean="0"/>
              <a:t> </a:t>
            </a:r>
            <a:r>
              <a:rPr lang="en-US" sz="2400" dirty="0" smtClean="0"/>
              <a:t>It’s the time </a:t>
            </a:r>
            <a:r>
              <a:rPr lang="en-US" sz="2400" dirty="0"/>
              <a:t>to solve problems and </a:t>
            </a:r>
            <a:r>
              <a:rPr lang="en-US" sz="2400" dirty="0" smtClean="0"/>
              <a:t>make decisions.</a:t>
            </a:r>
            <a:endParaRPr lang="en-US" sz="2400" dirty="0"/>
          </a:p>
          <a:p>
            <a:r>
              <a:rPr lang="en-US" sz="2400" dirty="0" smtClean="0"/>
              <a:t>  Let </a:t>
            </a:r>
            <a:r>
              <a:rPr lang="en-US" sz="2400" dirty="0"/>
              <a:t>the counselee develop his </a:t>
            </a:r>
            <a:r>
              <a:rPr lang="en-US" sz="2400" dirty="0" smtClean="0"/>
              <a:t>own insights</a:t>
            </a:r>
            <a:r>
              <a:rPr lang="en-US" sz="2400" dirty="0"/>
              <a:t>.</a:t>
            </a:r>
          </a:p>
          <a:p>
            <a:r>
              <a:rPr lang="en-US" sz="2400" dirty="0" smtClean="0"/>
              <a:t>  Consider </a:t>
            </a:r>
            <a:r>
              <a:rPr lang="en-US" sz="2400" dirty="0"/>
              <a:t>most individuals as </a:t>
            </a:r>
            <a:r>
              <a:rPr lang="en-US" sz="2400" dirty="0" smtClean="0"/>
              <a:t>average , normal persons.</a:t>
            </a:r>
          </a:p>
          <a:p>
            <a:r>
              <a:rPr lang="en-US" sz="2400" dirty="0"/>
              <a:t> </a:t>
            </a:r>
            <a:r>
              <a:rPr lang="en-US" sz="2400" dirty="0" smtClean="0"/>
              <a:t> Problems arise </a:t>
            </a:r>
            <a:r>
              <a:rPr lang="en-US" sz="2400" dirty="0"/>
              <a:t>from situations</a:t>
            </a:r>
            <a:r>
              <a:rPr lang="en-US" sz="2400" dirty="0" smtClean="0"/>
              <a:t>.</a:t>
            </a:r>
            <a:r>
              <a:rPr lang="en-US" sz="2400" dirty="0"/>
              <a:t> </a:t>
            </a:r>
            <a:endParaRPr lang="en-US" sz="2400" dirty="0" smtClean="0"/>
          </a:p>
          <a:p>
            <a:r>
              <a:rPr lang="en-US" sz="2400" dirty="0" smtClean="0"/>
              <a:t>Problems </a:t>
            </a:r>
            <a:r>
              <a:rPr lang="en-US" sz="2400" dirty="0"/>
              <a:t>are interrelated</a:t>
            </a:r>
            <a:r>
              <a:rPr lang="en-US" sz="2400" dirty="0" smtClean="0"/>
              <a:t>.</a:t>
            </a:r>
          </a:p>
          <a:p>
            <a:r>
              <a:rPr lang="en-US" sz="2400" dirty="0" smtClean="0"/>
              <a:t>The </a:t>
            </a:r>
            <a:r>
              <a:rPr lang="en-US" sz="2400" dirty="0"/>
              <a:t>integration of effort is </a:t>
            </a:r>
            <a:r>
              <a:rPr lang="en-US" sz="2400" dirty="0" smtClean="0"/>
              <a:t>essential</a:t>
            </a:r>
          </a:p>
          <a:p>
            <a:r>
              <a:rPr lang="en-US" sz="2400" dirty="0" smtClean="0"/>
              <a:t>Guidance </a:t>
            </a:r>
            <a:r>
              <a:rPr lang="en-US" sz="2400" dirty="0"/>
              <a:t>must be an integral part of </a:t>
            </a:r>
            <a:r>
              <a:rPr lang="en-US" sz="2400" dirty="0" smtClean="0"/>
              <a:t>the organization.</a:t>
            </a:r>
            <a:endParaRPr lang="en-US" sz="2400" dirty="0"/>
          </a:p>
        </p:txBody>
      </p:sp>
    </p:spTree>
    <p:extLst>
      <p:ext uri="{BB962C8B-B14F-4D97-AF65-F5344CB8AC3E}">
        <p14:creationId xmlns:p14="http://schemas.microsoft.com/office/powerpoint/2010/main" val="288766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principals are used in guidance and counseling By  (</a:t>
            </a:r>
            <a:r>
              <a:rPr lang="en-US" dirty="0" err="1" smtClean="0"/>
              <a:t>Madali</a:t>
            </a:r>
            <a:r>
              <a:rPr lang="en-US" dirty="0"/>
              <a:t>, et </a:t>
            </a:r>
            <a:r>
              <a:rPr lang="en-US" dirty="0" smtClean="0"/>
              <a:t>al)</a:t>
            </a:r>
            <a:endParaRPr lang="en-US" dirty="0"/>
          </a:p>
        </p:txBody>
      </p:sp>
      <p:sp>
        <p:nvSpPr>
          <p:cNvPr id="3" name="Content Placeholder 2"/>
          <p:cNvSpPr>
            <a:spLocks noGrp="1"/>
          </p:cNvSpPr>
          <p:nvPr>
            <p:ph idx="1"/>
          </p:nvPr>
        </p:nvSpPr>
        <p:spPr/>
        <p:txBody>
          <a:bodyPr>
            <a:normAutofit/>
          </a:bodyPr>
          <a:lstStyle/>
          <a:p>
            <a:r>
              <a:rPr lang="en-US" dirty="0" smtClean="0">
                <a:latin typeface="Arial" panose="020B0604020202020204" pitchFamily="34" charset="0"/>
                <a:cs typeface="Arial" panose="020B0604020202020204" pitchFamily="34" charset="0"/>
              </a:rPr>
              <a:t>Guidance </a:t>
            </a:r>
            <a:r>
              <a:rPr lang="en-US" dirty="0">
                <a:latin typeface="Arial" panose="020B0604020202020204" pitchFamily="34" charset="0"/>
                <a:cs typeface="Arial" panose="020B0604020202020204" pitchFamily="34" charset="0"/>
              </a:rPr>
              <a:t>places emphasis on the </a:t>
            </a:r>
            <a:r>
              <a:rPr lang="en-US" dirty="0" smtClean="0">
                <a:latin typeface="Arial" panose="020B0604020202020204" pitchFamily="34" charset="0"/>
                <a:cs typeface="Arial" panose="020B0604020202020204" pitchFamily="34" charset="0"/>
              </a:rPr>
              <a:t>dignity , worth </a:t>
            </a:r>
            <a:r>
              <a:rPr lang="en-US" dirty="0">
                <a:latin typeface="Arial" panose="020B0604020202020204" pitchFamily="34" charset="0"/>
                <a:cs typeface="Arial" panose="020B0604020202020204" pitchFamily="34" charset="0"/>
              </a:rPr>
              <a:t>and individuality of the child as </a:t>
            </a:r>
            <a:r>
              <a:rPr lang="en-US" dirty="0" smtClean="0">
                <a:latin typeface="Arial" panose="020B0604020202020204" pitchFamily="34" charset="0"/>
                <a:cs typeface="Arial" panose="020B0604020202020204" pitchFamily="34" charset="0"/>
              </a:rPr>
              <a:t>a means </a:t>
            </a:r>
            <a:r>
              <a:rPr lang="en-US" dirty="0">
                <a:latin typeface="Arial" panose="020B0604020202020204" pitchFamily="34" charset="0"/>
                <a:cs typeface="Arial" panose="020B0604020202020204" pitchFamily="34" charset="0"/>
              </a:rPr>
              <a:t>of promoting the democratic way of </a:t>
            </a:r>
            <a:r>
              <a:rPr lang="en-US" dirty="0" smtClean="0">
                <a:latin typeface="Arial" panose="020B0604020202020204" pitchFamily="34" charset="0"/>
                <a:cs typeface="Arial" panose="020B0604020202020204" pitchFamily="34" charset="0"/>
              </a:rPr>
              <a:t>life.</a:t>
            </a:r>
          </a:p>
          <a:p>
            <a:r>
              <a:rPr lang="en-US" dirty="0" smtClean="0">
                <a:latin typeface="Arial" panose="020B0604020202020204" pitchFamily="34" charset="0"/>
                <a:cs typeface="Arial" panose="020B0604020202020204" pitchFamily="34" charset="0"/>
              </a:rPr>
              <a:t>Guidance </a:t>
            </a:r>
            <a:r>
              <a:rPr lang="en-US" dirty="0">
                <a:latin typeface="Arial" panose="020B0604020202020204" pitchFamily="34" charset="0"/>
                <a:cs typeface="Arial" panose="020B0604020202020204" pitchFamily="34" charset="0"/>
              </a:rPr>
              <a:t>should not be limited to the </a:t>
            </a:r>
            <a:r>
              <a:rPr lang="en-US" dirty="0" smtClean="0">
                <a:latin typeface="Arial" panose="020B0604020202020204" pitchFamily="34" charset="0"/>
                <a:cs typeface="Arial" panose="020B0604020202020204" pitchFamily="34" charset="0"/>
              </a:rPr>
              <a:t>few who </a:t>
            </a:r>
            <a:r>
              <a:rPr lang="en-US" dirty="0">
                <a:latin typeface="Arial" panose="020B0604020202020204" pitchFamily="34" charset="0"/>
                <a:cs typeface="Arial" panose="020B0604020202020204" pitchFamily="34" charset="0"/>
              </a:rPr>
              <a:t>are obviously maladjusted; it should </a:t>
            </a:r>
            <a:r>
              <a:rPr lang="en-US" dirty="0" smtClean="0">
                <a:latin typeface="Arial" panose="020B0604020202020204" pitchFamily="34" charset="0"/>
                <a:cs typeface="Arial" panose="020B0604020202020204" pitchFamily="34" charset="0"/>
              </a:rPr>
              <a:t>be extended </a:t>
            </a:r>
            <a:r>
              <a:rPr lang="en-US" dirty="0">
                <a:latin typeface="Arial" panose="020B0604020202020204" pitchFamily="34" charset="0"/>
                <a:cs typeface="Arial" panose="020B0604020202020204" pitchFamily="34" charset="0"/>
              </a:rPr>
              <a:t>to every one who can benefit </a:t>
            </a:r>
            <a:r>
              <a:rPr lang="en-US" dirty="0" smtClean="0">
                <a:latin typeface="Arial" panose="020B0604020202020204" pitchFamily="34" charset="0"/>
                <a:cs typeface="Arial" panose="020B0604020202020204" pitchFamily="34" charset="0"/>
              </a:rPr>
              <a:t>from it</a:t>
            </a:r>
          </a:p>
          <a:p>
            <a:r>
              <a:rPr lang="en-US" dirty="0">
                <a:latin typeface="Arial" panose="020B0604020202020204" pitchFamily="34" charset="0"/>
                <a:cs typeface="Arial" panose="020B0604020202020204" pitchFamily="34" charset="0"/>
              </a:rPr>
              <a:t>Guidance services help the individual </a:t>
            </a:r>
            <a:r>
              <a:rPr lang="en-US" dirty="0" smtClean="0">
                <a:latin typeface="Arial" panose="020B0604020202020204" pitchFamily="34" charset="0"/>
                <a:cs typeface="Arial" panose="020B0604020202020204" pitchFamily="34" charset="0"/>
              </a:rPr>
              <a:t>to become </a:t>
            </a:r>
            <a:r>
              <a:rPr lang="en-US" dirty="0">
                <a:latin typeface="Arial" panose="020B0604020202020204" pitchFamily="34" charset="0"/>
                <a:cs typeface="Arial" panose="020B0604020202020204" pitchFamily="34" charset="0"/>
              </a:rPr>
              <a:t>increasingly competent in self-direction and self-help</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Guidance </a:t>
            </a:r>
            <a:r>
              <a:rPr lang="en-US" dirty="0">
                <a:latin typeface="Arial" panose="020B0604020202020204" pitchFamily="34" charset="0"/>
                <a:cs typeface="Arial" panose="020B0604020202020204" pitchFamily="34" charset="0"/>
              </a:rPr>
              <a:t>is a continuous process of </a:t>
            </a:r>
            <a:r>
              <a:rPr lang="en-US" dirty="0" smtClean="0">
                <a:latin typeface="Arial" panose="020B0604020202020204" pitchFamily="34" charset="0"/>
                <a:cs typeface="Arial" panose="020B0604020202020204" pitchFamily="34" charset="0"/>
              </a:rPr>
              <a:t>service to </a:t>
            </a:r>
            <a:r>
              <a:rPr lang="en-US" dirty="0">
                <a:latin typeface="Arial" panose="020B0604020202020204" pitchFamily="34" charset="0"/>
                <a:cs typeface="Arial" panose="020B0604020202020204" pitchFamily="34" charset="0"/>
              </a:rPr>
              <a:t>the child</a:t>
            </a:r>
            <a:r>
              <a:rPr lang="en-US" dirty="0" smtClean="0">
                <a:latin typeface="Arial" panose="020B0604020202020204" pitchFamily="34" charset="0"/>
                <a:cs typeface="Arial" panose="020B0604020202020204" pitchFamily="34" charset="0"/>
              </a:rPr>
              <a:t>.</a:t>
            </a:r>
          </a:p>
          <a:p>
            <a:r>
              <a:rPr lang="en-US"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Guidance aims to promote the all </a:t>
            </a:r>
            <a:r>
              <a:rPr lang="en-US" dirty="0" smtClean="0">
                <a:latin typeface="Arial" panose="020B0604020202020204" pitchFamily="34" charset="0"/>
                <a:cs typeface="Arial" panose="020B0604020202020204" pitchFamily="34" charset="0"/>
              </a:rPr>
              <a:t>around growth </a:t>
            </a:r>
            <a:r>
              <a:rPr lang="en-US" dirty="0">
                <a:latin typeface="Arial" panose="020B0604020202020204" pitchFamily="34" charset="0"/>
                <a:cs typeface="Arial" panose="020B0604020202020204" pitchFamily="34" charset="0"/>
              </a:rPr>
              <a:t>and development of the </a:t>
            </a:r>
            <a:r>
              <a:rPr lang="en-US" dirty="0" smtClean="0">
                <a:latin typeface="Arial" panose="020B0604020202020204" pitchFamily="34" charset="0"/>
                <a:cs typeface="Arial" panose="020B0604020202020204" pitchFamily="34" charset="0"/>
              </a:rPr>
              <a:t>individuals and </a:t>
            </a:r>
            <a:r>
              <a:rPr lang="en-US" dirty="0">
                <a:latin typeface="Arial" panose="020B0604020202020204" pitchFamily="34" charset="0"/>
                <a:cs typeface="Arial" panose="020B0604020202020204" pitchFamily="34" charset="0"/>
              </a:rPr>
              <a:t>group evaluation and research should </a:t>
            </a:r>
            <a:r>
              <a:rPr lang="en-US" dirty="0" smtClean="0">
                <a:latin typeface="Arial" panose="020B0604020202020204" pitchFamily="34" charset="0"/>
                <a:cs typeface="Arial" panose="020B0604020202020204" pitchFamily="34" charset="0"/>
              </a:rPr>
              <a:t>be organized </a:t>
            </a:r>
            <a:r>
              <a:rPr lang="en-US" dirty="0">
                <a:latin typeface="Arial" panose="020B0604020202020204" pitchFamily="34" charset="0"/>
                <a:cs typeface="Arial" panose="020B0604020202020204" pitchFamily="34" charset="0"/>
              </a:rPr>
              <a:t>and </a:t>
            </a:r>
            <a:r>
              <a:rPr lang="en-US" dirty="0" smtClean="0">
                <a:latin typeface="Arial" panose="020B0604020202020204" pitchFamily="34" charset="0"/>
                <a:cs typeface="Arial" panose="020B0604020202020204" pitchFamily="34" charset="0"/>
              </a:rPr>
              <a:t>utilized.</a:t>
            </a:r>
          </a:p>
          <a:p>
            <a:r>
              <a:rPr lang="en-US" dirty="0" smtClean="0">
                <a:latin typeface="Arial" panose="020B0604020202020204" pitchFamily="34" charset="0"/>
                <a:cs typeface="Arial" panose="020B0604020202020204" pitchFamily="34" charset="0"/>
              </a:rPr>
              <a:t>To </a:t>
            </a:r>
            <a:r>
              <a:rPr lang="en-US" dirty="0">
                <a:latin typeface="Arial" panose="020B0604020202020204" pitchFamily="34" charset="0"/>
                <a:cs typeface="Arial" panose="020B0604020202020204" pitchFamily="34" charset="0"/>
              </a:rPr>
              <a:t>have an effective guidance, a system of individual and group evaluation and </a:t>
            </a:r>
            <a:r>
              <a:rPr lang="en-US" dirty="0" smtClean="0">
                <a:latin typeface="Arial" panose="020B0604020202020204" pitchFamily="34" charset="0"/>
                <a:cs typeface="Arial" panose="020B0604020202020204" pitchFamily="34" charset="0"/>
              </a:rPr>
              <a:t>research should </a:t>
            </a:r>
            <a:r>
              <a:rPr lang="en-US" dirty="0">
                <a:latin typeface="Arial" panose="020B0604020202020204" pitchFamily="34" charset="0"/>
                <a:cs typeface="Arial" panose="020B0604020202020204" pitchFamily="34" charset="0"/>
              </a:rPr>
              <a:t>be organized and utilized</a:t>
            </a:r>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245277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93</TotalTime>
  <Words>617</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Aharoni</vt:lpstr>
      <vt:lpstr>Arial</vt:lpstr>
      <vt:lpstr>Sofia Pro</vt:lpstr>
      <vt:lpstr>Trebuchet MS</vt:lpstr>
      <vt:lpstr>Wingdings 3</vt:lpstr>
      <vt:lpstr>Facet</vt:lpstr>
      <vt:lpstr>Principals of Guidance and Counselling</vt:lpstr>
      <vt:lpstr>Guidance</vt:lpstr>
      <vt:lpstr>Counselling</vt:lpstr>
      <vt:lpstr>Principals of Guidance</vt:lpstr>
      <vt:lpstr>PowerPoint Presentation</vt:lpstr>
      <vt:lpstr>What principles are consideredin guidance work?                  By   (Crow and Crow ) </vt:lpstr>
      <vt:lpstr>                    continued ….</vt:lpstr>
      <vt:lpstr>What principles are considered in guidance work?  (By J. Anthony Humphreys )    </vt:lpstr>
      <vt:lpstr>What principals are used in guidance and counseling By  (Madali, et al)</vt:lpstr>
      <vt:lpstr>Principals of Counselling</vt:lpstr>
      <vt:lpstr>                        continued ……… </vt:lpstr>
      <vt:lpstr>                     Conclusion</vt:lpstr>
      <vt:lpstr>                     References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Principals of Guidance and Counselling</dc:title>
  <dc:creator>mahak tahir</dc:creator>
  <cp:lastModifiedBy>mahak tahir</cp:lastModifiedBy>
  <cp:revision>17</cp:revision>
  <dcterms:created xsi:type="dcterms:W3CDTF">2015-06-05T07:27:55Z</dcterms:created>
  <dcterms:modified xsi:type="dcterms:W3CDTF">2015-06-06T07:42:48Z</dcterms:modified>
</cp:coreProperties>
</file>