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99" r:id="rId1"/>
  </p:sldMasterIdLst>
  <p:sldIdLst>
    <p:sldId id="256" r:id="rId2"/>
    <p:sldId id="257" r:id="rId3"/>
    <p:sldId id="259" r:id="rId4"/>
    <p:sldId id="258" r:id="rId5"/>
    <p:sldId id="260" r:id="rId6"/>
    <p:sldId id="261" r:id="rId7"/>
    <p:sldId id="262" r:id="rId8"/>
    <p:sldId id="263"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51769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885200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3620889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3751268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9567281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6822997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57375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23437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23532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64477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6/7/2015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86184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6/7/2015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873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6/7/2015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38388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6/7/2015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56619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6/7/2015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3018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6/7/2015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96415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6/7/2015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7988099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 id="2147483912" r:id="rId13"/>
    <p:sldLayoutId id="2147483913" r:id="rId14"/>
    <p:sldLayoutId id="2147483914" r:id="rId15"/>
    <p:sldLayoutId id="2147483915"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7759" y="2404534"/>
            <a:ext cx="8116866" cy="1646302"/>
          </a:xfrm>
        </p:spPr>
        <p:txBody>
          <a:bodyPr/>
          <a:lstStyle/>
          <a:p>
            <a:r>
              <a:rPr lang="en-US" dirty="0" smtClean="0"/>
              <a:t>Guidance and Counselling</a:t>
            </a:r>
            <a:endParaRPr lang="en-US" dirty="0"/>
          </a:p>
        </p:txBody>
      </p:sp>
      <p:sp>
        <p:nvSpPr>
          <p:cNvPr id="3" name="Subtitle 2"/>
          <p:cNvSpPr>
            <a:spLocks noGrp="1"/>
          </p:cNvSpPr>
          <p:nvPr>
            <p:ph type="subTitle" idx="1"/>
          </p:nvPr>
        </p:nvSpPr>
        <p:spPr/>
        <p:txBody>
          <a:bodyPr/>
          <a:lstStyle/>
          <a:p>
            <a:r>
              <a:rPr lang="en-US" dirty="0" smtClean="0"/>
              <a:t>Introduction and difference</a:t>
            </a:r>
            <a:endParaRPr lang="en-US" dirty="0"/>
          </a:p>
        </p:txBody>
      </p:sp>
    </p:spTree>
    <p:extLst>
      <p:ext uri="{BB962C8B-B14F-4D97-AF65-F5344CB8AC3E}">
        <p14:creationId xmlns:p14="http://schemas.microsoft.com/office/powerpoint/2010/main" val="4067943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Group Members:</a:t>
            </a:r>
          </a:p>
        </p:txBody>
      </p:sp>
      <p:sp>
        <p:nvSpPr>
          <p:cNvPr id="8" name="Content Placeholder 2"/>
          <p:cNvSpPr>
            <a:spLocks noGrp="1"/>
          </p:cNvSpPr>
          <p:nvPr>
            <p:ph idx="1"/>
          </p:nvPr>
        </p:nvSpPr>
        <p:spPr>
          <a:xfrm>
            <a:off x="677334" y="2346542"/>
            <a:ext cx="8915400" cy="3777622"/>
          </a:xfrm>
        </p:spPr>
        <p:txBody>
          <a:bodyPr/>
          <a:lstStyle/>
          <a:p>
            <a:pPr marL="0" indent="0">
              <a:buNone/>
            </a:pPr>
            <a:r>
              <a:rPr lang="en-US" b="1" u="sng" dirty="0" smtClean="0"/>
              <a:t>Name</a:t>
            </a:r>
            <a:r>
              <a:rPr lang="en-US" b="1" dirty="0" smtClean="0"/>
              <a:t>				</a:t>
            </a:r>
            <a:r>
              <a:rPr lang="en-US" b="1" dirty="0" smtClean="0"/>
              <a:t>	</a:t>
            </a:r>
            <a:r>
              <a:rPr lang="en-US" b="1" u="sng" dirty="0" smtClean="0"/>
              <a:t>Roll </a:t>
            </a:r>
            <a:r>
              <a:rPr lang="en-US" b="1" u="sng" dirty="0" smtClean="0"/>
              <a:t>No</a:t>
            </a:r>
          </a:p>
          <a:p>
            <a:pPr marL="0" indent="0">
              <a:buNone/>
            </a:pPr>
            <a:r>
              <a:rPr lang="en-US" dirty="0" smtClean="0"/>
              <a:t>Maryam Sher		</a:t>
            </a:r>
            <a:r>
              <a:rPr lang="en-US" dirty="0" smtClean="0"/>
              <a:t>	1621</a:t>
            </a:r>
            <a:endParaRPr lang="en-US" dirty="0" smtClean="0"/>
          </a:p>
          <a:p>
            <a:pPr marL="0" indent="0">
              <a:buNone/>
            </a:pPr>
            <a:r>
              <a:rPr lang="en-US" dirty="0" smtClean="0"/>
              <a:t>Durdana </a:t>
            </a:r>
            <a:r>
              <a:rPr lang="en-US" dirty="0" smtClean="0"/>
              <a:t>Saleem	</a:t>
            </a:r>
            <a:r>
              <a:rPr lang="en-US" dirty="0" smtClean="0"/>
              <a:t>	1649</a:t>
            </a:r>
          </a:p>
          <a:p>
            <a:pPr marL="0" indent="0">
              <a:buNone/>
            </a:pPr>
            <a:r>
              <a:rPr lang="en-US" dirty="0" smtClean="0"/>
              <a:t>Tooba Rauf			</a:t>
            </a:r>
            <a:r>
              <a:rPr lang="en-US" dirty="0" smtClean="0"/>
              <a:t>1627</a:t>
            </a:r>
          </a:p>
          <a:p>
            <a:pPr marL="0" indent="0">
              <a:buNone/>
            </a:pPr>
            <a:r>
              <a:rPr lang="en-US" dirty="0" smtClean="0"/>
              <a:t>Sumbal Zakir			1652</a:t>
            </a:r>
            <a:endParaRPr lang="en-US" dirty="0" smtClean="0"/>
          </a:p>
          <a:p>
            <a:pPr marL="0" indent="0">
              <a:buNone/>
            </a:pPr>
            <a:endParaRPr lang="en-US" dirty="0"/>
          </a:p>
          <a:p>
            <a:pPr marL="0" indent="0">
              <a:buNone/>
            </a:pPr>
            <a:r>
              <a:rPr lang="en-US" dirty="0" smtClean="0"/>
              <a:t>Class:				</a:t>
            </a:r>
            <a:r>
              <a:rPr lang="en-US" dirty="0" smtClean="0"/>
              <a:t>	B.Ed </a:t>
            </a:r>
            <a:r>
              <a:rPr lang="en-US" dirty="0" smtClean="0"/>
              <a:t>(Hons.) </a:t>
            </a:r>
          </a:p>
          <a:p>
            <a:pPr marL="0" indent="0">
              <a:buNone/>
            </a:pPr>
            <a:r>
              <a:rPr lang="en-US" dirty="0" smtClean="0"/>
              <a:t>Semester:			VI – year 3</a:t>
            </a:r>
          </a:p>
          <a:p>
            <a:pPr marL="0" indent="0">
              <a:buNone/>
            </a:pPr>
            <a:r>
              <a:rPr lang="en-US" dirty="0" smtClean="0"/>
              <a:t>Subject</a:t>
            </a:r>
            <a:r>
              <a:rPr lang="en-US" dirty="0" smtClean="0"/>
              <a:t>:				</a:t>
            </a:r>
            <a:r>
              <a:rPr lang="en-US" dirty="0" smtClean="0"/>
              <a:t>Introduction to guidance and counselling</a:t>
            </a:r>
            <a:endParaRPr lang="en-US" dirty="0"/>
          </a:p>
        </p:txBody>
      </p:sp>
    </p:spTree>
    <p:extLst>
      <p:ext uri="{BB962C8B-B14F-4D97-AF65-F5344CB8AC3E}">
        <p14:creationId xmlns:p14="http://schemas.microsoft.com/office/powerpoint/2010/main" val="802328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68679"/>
          </a:xfrm>
        </p:spPr>
        <p:txBody>
          <a:bodyPr/>
          <a:lstStyle/>
          <a:p>
            <a:r>
              <a:rPr lang="en-US" dirty="0" smtClean="0"/>
              <a:t>Introduction </a:t>
            </a:r>
            <a:endParaRPr lang="en-US" dirty="0"/>
          </a:p>
        </p:txBody>
      </p:sp>
      <p:sp>
        <p:nvSpPr>
          <p:cNvPr id="4" name="Content Placeholder 3"/>
          <p:cNvSpPr>
            <a:spLocks noGrp="1"/>
          </p:cNvSpPr>
          <p:nvPr>
            <p:ph sz="half" idx="2"/>
          </p:nvPr>
        </p:nvSpPr>
        <p:spPr>
          <a:xfrm>
            <a:off x="677334" y="1440492"/>
            <a:ext cx="9431170" cy="4835047"/>
          </a:xfrm>
        </p:spPr>
        <p:txBody>
          <a:bodyPr>
            <a:normAutofit/>
          </a:bodyPr>
          <a:lstStyle/>
          <a:p>
            <a:r>
              <a:rPr lang="en-US" b="1" dirty="0" smtClean="0"/>
              <a:t>What is guidance?</a:t>
            </a:r>
          </a:p>
          <a:p>
            <a:pPr marL="0" indent="0" algn="just">
              <a:buNone/>
            </a:pPr>
            <a:r>
              <a:rPr lang="en-US" sz="2000" dirty="0">
                <a:solidFill>
                  <a:schemeClr val="tx2"/>
                </a:solidFill>
                <a:latin typeface="Calibri" panose="020F0502020204030204" pitchFamily="34" charset="0"/>
              </a:rPr>
              <a:t>Guidance is a continuous process of helping the individual development in the maximum of their capacity in the direction most beneficial to himself and to </a:t>
            </a:r>
            <a:r>
              <a:rPr lang="en-US" sz="2000" dirty="0" smtClean="0">
                <a:solidFill>
                  <a:schemeClr val="tx2"/>
                </a:solidFill>
                <a:latin typeface="Calibri" panose="020F0502020204030204" pitchFamily="34" charset="0"/>
              </a:rPr>
              <a:t>society. It involves </a:t>
            </a:r>
            <a:r>
              <a:rPr lang="en-US" sz="2000" dirty="0">
                <a:solidFill>
                  <a:schemeClr val="tx2"/>
                </a:solidFill>
                <a:latin typeface="Calibri" panose="020F0502020204030204" pitchFamily="34" charset="0"/>
              </a:rPr>
              <a:t>listening carefully to the problems of the burdened individuals and discussing possible ready-made solutions that could help solve or at least alleviate the problem discussed at hand. In this way, the person who is in dilemma can choose whether or not to accept the given solution or ignore it. </a:t>
            </a:r>
            <a:endParaRPr lang="en-US" sz="2000" dirty="0" smtClean="0">
              <a:solidFill>
                <a:schemeClr val="tx2"/>
              </a:solidFill>
              <a:latin typeface="Calibri" panose="020F0502020204030204" pitchFamily="34" charset="0"/>
            </a:endParaRPr>
          </a:p>
          <a:p>
            <a:pPr algn="just"/>
            <a:r>
              <a:rPr lang="en-US" b="1" dirty="0"/>
              <a:t>What is counselling?</a:t>
            </a:r>
          </a:p>
          <a:p>
            <a:pPr marL="0" indent="0" algn="just">
              <a:buNone/>
            </a:pPr>
            <a:r>
              <a:rPr lang="en-US" sz="2000" dirty="0">
                <a:solidFill>
                  <a:schemeClr val="tx2"/>
                </a:solidFill>
                <a:latin typeface="Calibri" panose="020F0502020204030204" pitchFamily="34" charset="0"/>
              </a:rPr>
              <a:t>Counseling is a method that helps the client to use a problem solving process to recognize and manage stress and that facilitates interpersonal relationship among clients , </a:t>
            </a:r>
            <a:r>
              <a:rPr lang="en-US" sz="2000" dirty="0">
                <a:solidFill>
                  <a:schemeClr val="tx2"/>
                </a:solidFill>
                <a:latin typeface="Calibri" panose="020F0502020204030204" pitchFamily="34" charset="0"/>
              </a:rPr>
              <a:t>family, </a:t>
            </a:r>
            <a:r>
              <a:rPr lang="en-US" sz="2000" dirty="0">
                <a:solidFill>
                  <a:schemeClr val="tx2"/>
                </a:solidFill>
                <a:latin typeface="Calibri" panose="020F0502020204030204" pitchFamily="34" charset="0"/>
              </a:rPr>
              <a:t>and health and care team. it involves a number of sessions that includes talking, listening, discussing the problem at hand and sharing relevant information that could help the person understand the problem and make his or her own decision or course of action. </a:t>
            </a:r>
          </a:p>
        </p:txBody>
      </p:sp>
    </p:spTree>
    <p:extLst>
      <p:ext uri="{BB962C8B-B14F-4D97-AF65-F5344CB8AC3E}">
        <p14:creationId xmlns:p14="http://schemas.microsoft.com/office/powerpoint/2010/main" val="3155816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745" y="496866"/>
            <a:ext cx="8596668" cy="718159"/>
          </a:xfrm>
        </p:spPr>
        <p:txBody>
          <a:bodyPr>
            <a:normAutofit fontScale="90000"/>
          </a:bodyPr>
          <a:lstStyle/>
          <a:p>
            <a:r>
              <a:rPr lang="en-US" dirty="0" smtClean="0">
                <a:solidFill>
                  <a:schemeClr val="accent2">
                    <a:lumMod val="75000"/>
                  </a:schemeClr>
                </a:solidFill>
              </a:rPr>
              <a:t>Guidance </a:t>
            </a:r>
            <a:r>
              <a:rPr lang="en-US" dirty="0">
                <a:solidFill>
                  <a:schemeClr val="accent2">
                    <a:lumMod val="75000"/>
                  </a:schemeClr>
                </a:solidFill>
              </a:rPr>
              <a:t>V/s </a:t>
            </a:r>
            <a:r>
              <a:rPr lang="en-US" dirty="0" smtClean="0">
                <a:solidFill>
                  <a:schemeClr val="accent2">
                    <a:lumMod val="75000"/>
                  </a:schemeClr>
                </a:solidFill>
              </a:rPr>
              <a:t>Counselling</a:t>
            </a:r>
            <a:r>
              <a:rPr lang="en-US" dirty="0">
                <a:solidFill>
                  <a:schemeClr val="accent2">
                    <a:lumMod val="75000"/>
                  </a:schemeClr>
                </a:solidFill>
              </a:rPr>
              <a:t/>
            </a:r>
            <a:br>
              <a:rPr lang="en-US" dirty="0">
                <a:solidFill>
                  <a:schemeClr val="accent2">
                    <a:lumMod val="75000"/>
                  </a:schemeClr>
                </a:solidFill>
              </a:rPr>
            </a:br>
            <a:endParaRPr lang="en-US" sz="2200" dirty="0">
              <a:solidFill>
                <a:schemeClr val="accent2">
                  <a:lumMod val="75000"/>
                </a:schemeClr>
              </a:solidFill>
              <a:latin typeface="Calibri Light" panose="020F0302020204030204" pitchFamily="34" charset="0"/>
            </a:endParaRPr>
          </a:p>
        </p:txBody>
      </p:sp>
      <p:sp>
        <p:nvSpPr>
          <p:cNvPr id="3" name="Text Placeholder 2"/>
          <p:cNvSpPr>
            <a:spLocks noGrp="1"/>
          </p:cNvSpPr>
          <p:nvPr>
            <p:ph type="body" idx="1"/>
          </p:nvPr>
        </p:nvSpPr>
        <p:spPr>
          <a:xfrm>
            <a:off x="675745" y="2311846"/>
            <a:ext cx="4185623" cy="576262"/>
          </a:xfrm>
          <a:solidFill>
            <a:schemeClr val="accent1">
              <a:lumMod val="40000"/>
              <a:lumOff val="60000"/>
            </a:schemeClr>
          </a:solidFill>
          <a:ln>
            <a:solidFill>
              <a:schemeClr val="accent2"/>
            </a:solidFill>
          </a:ln>
        </p:spPr>
        <p:txBody>
          <a:bodyPr/>
          <a:lstStyle/>
          <a:p>
            <a:r>
              <a:rPr lang="en-US" dirty="0" smtClean="0"/>
              <a:t>Guidance</a:t>
            </a:r>
            <a:endParaRPr lang="en-US" dirty="0"/>
          </a:p>
        </p:txBody>
      </p:sp>
      <p:sp>
        <p:nvSpPr>
          <p:cNvPr id="4" name="Content Placeholder 3"/>
          <p:cNvSpPr>
            <a:spLocks noGrp="1"/>
          </p:cNvSpPr>
          <p:nvPr>
            <p:ph sz="half" idx="2"/>
          </p:nvPr>
        </p:nvSpPr>
        <p:spPr>
          <a:xfrm>
            <a:off x="675745" y="2912609"/>
            <a:ext cx="4185623" cy="3304117"/>
          </a:xfrm>
        </p:spPr>
        <p:txBody>
          <a:bodyPr/>
          <a:lstStyle/>
          <a:p>
            <a:pPr>
              <a:buFont typeface="Wingdings 3" charset="2"/>
              <a:buAutoNum type="arabicPeriod"/>
            </a:pPr>
            <a:r>
              <a:rPr lang="en-US" sz="2000" dirty="0">
                <a:solidFill>
                  <a:schemeClr val="tx2"/>
                </a:solidFill>
                <a:latin typeface="Calibri" panose="020F0502020204030204" pitchFamily="34" charset="0"/>
              </a:rPr>
              <a:t>It is a comprehensive process and is much more external</a:t>
            </a:r>
          </a:p>
          <a:p>
            <a:pPr>
              <a:buFont typeface="Wingdings 3" charset="2"/>
              <a:buAutoNum type="arabicPeriod"/>
            </a:pPr>
            <a:r>
              <a:rPr lang="en-US" sz="2000" dirty="0">
                <a:solidFill>
                  <a:schemeClr val="tx2"/>
                </a:solidFill>
                <a:latin typeface="Calibri" panose="020F0502020204030204" pitchFamily="34" charset="0"/>
              </a:rPr>
              <a:t>It can be in individual as well as in </a:t>
            </a:r>
            <a:r>
              <a:rPr lang="en-US" sz="2000" dirty="0">
                <a:solidFill>
                  <a:schemeClr val="tx2"/>
                </a:solidFill>
                <a:latin typeface="Calibri" panose="020F0502020204030204" pitchFamily="34" charset="0"/>
              </a:rPr>
              <a:t>group</a:t>
            </a:r>
          </a:p>
          <a:p>
            <a:pPr>
              <a:buFont typeface="Wingdings 3" charset="2"/>
              <a:buAutoNum type="arabicPeriod"/>
            </a:pPr>
            <a:r>
              <a:rPr lang="en-US" sz="2000" dirty="0">
                <a:solidFill>
                  <a:schemeClr val="tx2"/>
                </a:solidFill>
                <a:latin typeface="Calibri" panose="020F0502020204030204" pitchFamily="34" charset="0"/>
              </a:rPr>
              <a:t>Guidance </a:t>
            </a:r>
            <a:r>
              <a:rPr lang="en-US" sz="2000" dirty="0">
                <a:solidFill>
                  <a:schemeClr val="tx2"/>
                </a:solidFill>
                <a:latin typeface="Calibri" panose="020F0502020204030204" pitchFamily="34" charset="0"/>
              </a:rPr>
              <a:t>is broader and comprehensive.</a:t>
            </a:r>
          </a:p>
          <a:p>
            <a:pPr>
              <a:buAutoNum type="arabicPeriod"/>
            </a:pPr>
            <a:r>
              <a:rPr lang="en-US" sz="2000" dirty="0">
                <a:solidFill>
                  <a:schemeClr val="tx2"/>
                </a:solidFill>
                <a:latin typeface="Calibri" panose="020F0502020204030204" pitchFamily="34" charset="0"/>
              </a:rPr>
              <a:t>Guidance is generally education and career </a:t>
            </a:r>
            <a:r>
              <a:rPr lang="en-US" sz="2000" dirty="0">
                <a:solidFill>
                  <a:schemeClr val="tx2"/>
                </a:solidFill>
                <a:latin typeface="Calibri" panose="020F0502020204030204" pitchFamily="34" charset="0"/>
              </a:rPr>
              <a:t>related and can also be for personal problems.</a:t>
            </a:r>
            <a:endParaRPr lang="en-US" sz="2000" dirty="0">
              <a:solidFill>
                <a:schemeClr val="tx2"/>
              </a:solidFill>
              <a:latin typeface="Calibri" panose="020F0502020204030204" pitchFamily="34" charset="0"/>
            </a:endParaRPr>
          </a:p>
          <a:p>
            <a:pPr>
              <a:buAutoNum type="arabicPeriod"/>
            </a:pPr>
            <a:endParaRPr lang="en-US" dirty="0"/>
          </a:p>
        </p:txBody>
      </p:sp>
      <p:sp>
        <p:nvSpPr>
          <p:cNvPr id="5" name="Text Placeholder 4"/>
          <p:cNvSpPr>
            <a:spLocks noGrp="1"/>
          </p:cNvSpPr>
          <p:nvPr>
            <p:ph type="body" sz="quarter" idx="3"/>
          </p:nvPr>
        </p:nvSpPr>
        <p:spPr>
          <a:xfrm>
            <a:off x="5088383" y="2311846"/>
            <a:ext cx="4185618" cy="576262"/>
          </a:xfrm>
          <a:solidFill>
            <a:schemeClr val="accent1">
              <a:lumMod val="40000"/>
              <a:lumOff val="60000"/>
            </a:schemeClr>
          </a:solidFill>
          <a:ln>
            <a:solidFill>
              <a:schemeClr val="accent2"/>
            </a:solidFill>
          </a:ln>
        </p:spPr>
        <p:txBody>
          <a:bodyPr/>
          <a:lstStyle/>
          <a:p>
            <a:r>
              <a:rPr lang="en-US" dirty="0" smtClean="0"/>
              <a:t>Counselling</a:t>
            </a:r>
            <a:endParaRPr lang="en-US" dirty="0"/>
          </a:p>
        </p:txBody>
      </p:sp>
      <p:sp>
        <p:nvSpPr>
          <p:cNvPr id="6" name="Content Placeholder 5"/>
          <p:cNvSpPr>
            <a:spLocks noGrp="1"/>
          </p:cNvSpPr>
          <p:nvPr>
            <p:ph sz="quarter" idx="4"/>
          </p:nvPr>
        </p:nvSpPr>
        <p:spPr>
          <a:xfrm>
            <a:off x="5088383" y="2894127"/>
            <a:ext cx="4185617" cy="3644459"/>
          </a:xfrm>
        </p:spPr>
        <p:txBody>
          <a:bodyPr>
            <a:normAutofit lnSpcReduction="10000"/>
          </a:bodyPr>
          <a:lstStyle/>
          <a:p>
            <a:pPr>
              <a:buFont typeface="Wingdings 3" charset="2"/>
              <a:buAutoNum type="arabicPeriod"/>
            </a:pPr>
            <a:r>
              <a:rPr lang="en-US" sz="2000" dirty="0">
                <a:solidFill>
                  <a:schemeClr val="tx2"/>
                </a:solidFill>
                <a:latin typeface="Calibri" panose="020F0502020204030204" pitchFamily="34" charset="0"/>
              </a:rPr>
              <a:t>It </a:t>
            </a:r>
            <a:r>
              <a:rPr lang="en-US" sz="2000" dirty="0">
                <a:solidFill>
                  <a:schemeClr val="tx2"/>
                </a:solidFill>
                <a:latin typeface="Calibri" panose="020F0502020204030204" pitchFamily="34" charset="0"/>
              </a:rPr>
              <a:t>is an integral part of guidance and is a more inward analysis</a:t>
            </a:r>
            <a:endParaRPr lang="en-US" sz="2000" dirty="0">
              <a:solidFill>
                <a:schemeClr val="tx2"/>
              </a:solidFill>
              <a:latin typeface="Calibri" panose="020F0502020204030204" pitchFamily="34" charset="0"/>
            </a:endParaRPr>
          </a:p>
          <a:p>
            <a:pPr>
              <a:buFont typeface="Wingdings 3" charset="2"/>
              <a:buAutoNum type="arabicPeriod"/>
            </a:pPr>
            <a:r>
              <a:rPr lang="en-US" sz="2000" dirty="0">
                <a:solidFill>
                  <a:schemeClr val="tx2"/>
                </a:solidFill>
                <a:latin typeface="Calibri" panose="020F0502020204030204" pitchFamily="34" charset="0"/>
              </a:rPr>
              <a:t>Counseling </a:t>
            </a:r>
            <a:r>
              <a:rPr lang="en-US" sz="2000" dirty="0">
                <a:solidFill>
                  <a:schemeClr val="tx2"/>
                </a:solidFill>
                <a:latin typeface="Calibri" panose="020F0502020204030204" pitchFamily="34" charset="0"/>
              </a:rPr>
              <a:t>of one individual is possible at a </a:t>
            </a:r>
            <a:r>
              <a:rPr lang="en-US" sz="2000" dirty="0">
                <a:solidFill>
                  <a:schemeClr val="tx2"/>
                </a:solidFill>
                <a:latin typeface="Calibri" panose="020F0502020204030204" pitchFamily="34" charset="0"/>
              </a:rPr>
              <a:t>time</a:t>
            </a:r>
          </a:p>
          <a:p>
            <a:pPr>
              <a:buFont typeface="Wingdings 3" charset="2"/>
              <a:buAutoNum type="arabicPeriod"/>
            </a:pPr>
            <a:r>
              <a:rPr lang="en-US" sz="2000" dirty="0">
                <a:solidFill>
                  <a:schemeClr val="tx2"/>
                </a:solidFill>
                <a:latin typeface="Calibri" panose="020F0502020204030204" pitchFamily="34" charset="0"/>
              </a:rPr>
              <a:t>Counseling </a:t>
            </a:r>
            <a:r>
              <a:rPr lang="en-US" sz="2000" dirty="0">
                <a:solidFill>
                  <a:schemeClr val="tx2"/>
                </a:solidFill>
                <a:latin typeface="Calibri" panose="020F0502020204030204" pitchFamily="34" charset="0"/>
              </a:rPr>
              <a:t>is in-depth, narrowing down the problem until the client </a:t>
            </a:r>
            <a:r>
              <a:rPr lang="en-US" sz="2000" dirty="0">
                <a:solidFill>
                  <a:schemeClr val="tx2"/>
                </a:solidFill>
                <a:latin typeface="Calibri" panose="020F0502020204030204" pitchFamily="34" charset="0"/>
              </a:rPr>
              <a:t>understands </a:t>
            </a:r>
            <a:r>
              <a:rPr lang="en-US" sz="2000" dirty="0">
                <a:solidFill>
                  <a:schemeClr val="tx2"/>
                </a:solidFill>
                <a:latin typeface="Calibri" panose="020F0502020204030204" pitchFamily="34" charset="0"/>
              </a:rPr>
              <a:t>his/her own </a:t>
            </a:r>
            <a:r>
              <a:rPr lang="en-US" sz="2000" dirty="0">
                <a:solidFill>
                  <a:schemeClr val="tx2"/>
                </a:solidFill>
                <a:latin typeface="Calibri" panose="020F0502020204030204" pitchFamily="34" charset="0"/>
              </a:rPr>
              <a:t>problem</a:t>
            </a:r>
          </a:p>
          <a:p>
            <a:pPr>
              <a:buFont typeface="Wingdings 3" charset="2"/>
              <a:buAutoNum type="arabicPeriod"/>
            </a:pPr>
            <a:r>
              <a:rPr lang="en-US" sz="2000" dirty="0" smtClean="0">
                <a:solidFill>
                  <a:schemeClr val="tx2"/>
                </a:solidFill>
                <a:latin typeface="Calibri" panose="020F0502020204030204" pitchFamily="34" charset="0"/>
              </a:rPr>
              <a:t>Counseling </a:t>
            </a:r>
            <a:r>
              <a:rPr lang="en-US" sz="2000" dirty="0">
                <a:solidFill>
                  <a:schemeClr val="tx2"/>
                </a:solidFill>
                <a:latin typeface="Calibri" panose="020F0502020204030204" pitchFamily="34" charset="0"/>
              </a:rPr>
              <a:t>is mostly for personal, social issues and usually help in solving the problem of mental health and emotions.</a:t>
            </a:r>
            <a:endParaRPr lang="en-US" sz="2000" dirty="0">
              <a:solidFill>
                <a:schemeClr val="tx2"/>
              </a:solidFill>
              <a:latin typeface="Calibri" panose="020F0502020204030204" pitchFamily="34" charset="0"/>
            </a:endParaRPr>
          </a:p>
        </p:txBody>
      </p:sp>
      <p:sp>
        <p:nvSpPr>
          <p:cNvPr id="7" name="TextBox 6"/>
          <p:cNvSpPr txBox="1"/>
          <p:nvPr/>
        </p:nvSpPr>
        <p:spPr>
          <a:xfrm>
            <a:off x="674157" y="1105017"/>
            <a:ext cx="8883202" cy="1015663"/>
          </a:xfrm>
          <a:prstGeom prst="rect">
            <a:avLst/>
          </a:prstGeom>
          <a:noFill/>
        </p:spPr>
        <p:txBody>
          <a:bodyPr wrap="square" rtlCol="0">
            <a:spAutoFit/>
          </a:bodyPr>
          <a:lstStyle/>
          <a:p>
            <a:pPr algn="just"/>
            <a:r>
              <a:rPr lang="en-US" sz="2000" dirty="0">
                <a:solidFill>
                  <a:schemeClr val="tx2"/>
                </a:solidFill>
                <a:latin typeface="Calibri" panose="020F0502020204030204" pitchFamily="34" charset="0"/>
              </a:rPr>
              <a:t>Both </a:t>
            </a:r>
            <a:r>
              <a:rPr lang="en-US" sz="2000" dirty="0">
                <a:solidFill>
                  <a:schemeClr val="tx2"/>
                </a:solidFill>
                <a:latin typeface="Calibri" panose="020F0502020204030204" pitchFamily="34" charset="0"/>
              </a:rPr>
              <a:t>guidance and counseling are carried out with the intention of assisting the individual to solve the problem in his or her life. The significant difference between the two stem from the manner in which the problems are dissected and tackled.</a:t>
            </a:r>
          </a:p>
        </p:txBody>
      </p:sp>
    </p:spTree>
    <p:extLst>
      <p:ext uri="{BB962C8B-B14F-4D97-AF65-F5344CB8AC3E}">
        <p14:creationId xmlns:p14="http://schemas.microsoft.com/office/powerpoint/2010/main" val="236201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2"/>
          <p:cNvSpPr>
            <a:spLocks noGrp="1"/>
          </p:cNvSpPr>
          <p:nvPr>
            <p:ph type="body" idx="1"/>
          </p:nvPr>
        </p:nvSpPr>
        <p:spPr>
          <a:xfrm>
            <a:off x="588063" y="508098"/>
            <a:ext cx="4185623" cy="576262"/>
          </a:xfrm>
          <a:solidFill>
            <a:schemeClr val="accent1">
              <a:lumMod val="40000"/>
              <a:lumOff val="60000"/>
            </a:schemeClr>
          </a:solidFill>
          <a:ln>
            <a:solidFill>
              <a:schemeClr val="accent2"/>
            </a:solidFill>
          </a:ln>
        </p:spPr>
        <p:txBody>
          <a:bodyPr/>
          <a:lstStyle/>
          <a:p>
            <a:r>
              <a:rPr lang="en-US" dirty="0" smtClean="0"/>
              <a:t>Guidance</a:t>
            </a:r>
            <a:endParaRPr lang="en-US" dirty="0"/>
          </a:p>
        </p:txBody>
      </p:sp>
      <p:sp>
        <p:nvSpPr>
          <p:cNvPr id="13" name="Text Placeholder 4"/>
          <p:cNvSpPr>
            <a:spLocks noGrp="1"/>
          </p:cNvSpPr>
          <p:nvPr>
            <p:ph type="body" sz="quarter" idx="3"/>
          </p:nvPr>
        </p:nvSpPr>
        <p:spPr>
          <a:xfrm>
            <a:off x="5013227" y="508098"/>
            <a:ext cx="4185618" cy="576262"/>
          </a:xfrm>
          <a:solidFill>
            <a:schemeClr val="accent1">
              <a:lumMod val="40000"/>
              <a:lumOff val="60000"/>
            </a:schemeClr>
          </a:solidFill>
          <a:ln>
            <a:solidFill>
              <a:schemeClr val="accent2"/>
            </a:solidFill>
          </a:ln>
        </p:spPr>
        <p:txBody>
          <a:bodyPr/>
          <a:lstStyle/>
          <a:p>
            <a:r>
              <a:rPr lang="en-US" dirty="0" smtClean="0"/>
              <a:t>Counselling</a:t>
            </a:r>
            <a:endParaRPr lang="en-US" dirty="0"/>
          </a:p>
        </p:txBody>
      </p:sp>
      <p:sp>
        <p:nvSpPr>
          <p:cNvPr id="14" name="Content Placeholder 3"/>
          <p:cNvSpPr>
            <a:spLocks noGrp="1"/>
          </p:cNvSpPr>
          <p:nvPr>
            <p:ph sz="half" idx="2"/>
          </p:nvPr>
        </p:nvSpPr>
        <p:spPr>
          <a:xfrm>
            <a:off x="588063" y="1271700"/>
            <a:ext cx="4185623" cy="5304464"/>
          </a:xfrm>
        </p:spPr>
        <p:txBody>
          <a:bodyPr>
            <a:normAutofit lnSpcReduction="10000"/>
          </a:bodyPr>
          <a:lstStyle/>
          <a:p>
            <a:pPr marL="457200" indent="-457200" algn="just">
              <a:buFont typeface="+mj-lt"/>
              <a:buAutoNum type="arabicPeriod" startAt="5"/>
            </a:pPr>
            <a:r>
              <a:rPr lang="en-US" sz="2000" dirty="0">
                <a:solidFill>
                  <a:schemeClr val="tx2"/>
                </a:solidFill>
                <a:latin typeface="Calibri" panose="020F0502020204030204" pitchFamily="34" charset="0"/>
              </a:rPr>
              <a:t>In </a:t>
            </a:r>
            <a:r>
              <a:rPr lang="en-US" sz="2000" dirty="0">
                <a:solidFill>
                  <a:schemeClr val="tx2"/>
                </a:solidFill>
                <a:latin typeface="Calibri" panose="020F0502020204030204" pitchFamily="34" charset="0"/>
              </a:rPr>
              <a:t>guidance the focus is on finding a solution, which may bring a change in attitude of the client</a:t>
            </a:r>
            <a:r>
              <a:rPr lang="en-US" sz="2000" dirty="0" smtClean="0">
                <a:solidFill>
                  <a:schemeClr val="tx2"/>
                </a:solidFill>
                <a:latin typeface="Calibri" panose="020F0502020204030204" pitchFamily="34" charset="0"/>
              </a:rPr>
              <a:t>.</a:t>
            </a:r>
          </a:p>
          <a:p>
            <a:pPr marL="457200" indent="-457200" algn="just">
              <a:buFont typeface="+mj-lt"/>
              <a:buAutoNum type="arabicPeriod" startAt="5"/>
            </a:pPr>
            <a:endParaRPr lang="en-US" sz="2000" dirty="0" smtClean="0">
              <a:solidFill>
                <a:schemeClr val="tx2"/>
              </a:solidFill>
              <a:latin typeface="Calibri" panose="020F0502020204030204" pitchFamily="34" charset="0"/>
            </a:endParaRPr>
          </a:p>
          <a:p>
            <a:pPr marL="457200" indent="-457200" algn="just">
              <a:buFont typeface="+mj-lt"/>
              <a:buAutoNum type="arabicPeriod" startAt="5"/>
            </a:pPr>
            <a:endParaRPr lang="en-US" sz="2000" dirty="0" smtClean="0">
              <a:solidFill>
                <a:schemeClr val="tx2"/>
              </a:solidFill>
              <a:latin typeface="Calibri" panose="020F0502020204030204" pitchFamily="34" charset="0"/>
            </a:endParaRPr>
          </a:p>
          <a:p>
            <a:pPr marL="457200" indent="-457200" algn="just">
              <a:buFont typeface="+mj-lt"/>
              <a:buAutoNum type="arabicPeriod" startAt="5"/>
            </a:pPr>
            <a:r>
              <a:rPr lang="en-US" sz="2000" dirty="0" smtClean="0">
                <a:solidFill>
                  <a:schemeClr val="tx2"/>
                </a:solidFill>
                <a:latin typeface="Calibri" panose="020F0502020204030204" pitchFamily="34" charset="0"/>
              </a:rPr>
              <a:t>Guidance </a:t>
            </a:r>
            <a:r>
              <a:rPr lang="en-US" sz="2000" dirty="0">
                <a:solidFill>
                  <a:schemeClr val="tx2"/>
                </a:solidFill>
                <a:latin typeface="Calibri" panose="020F0502020204030204" pitchFamily="34" charset="0"/>
              </a:rPr>
              <a:t>is not for mentally ill people</a:t>
            </a:r>
            <a:r>
              <a:rPr lang="en-US" sz="2000" dirty="0" smtClean="0">
                <a:solidFill>
                  <a:schemeClr val="tx2"/>
                </a:solidFill>
                <a:latin typeface="Calibri" panose="020F0502020204030204" pitchFamily="34" charset="0"/>
              </a:rPr>
              <a:t>.</a:t>
            </a:r>
          </a:p>
          <a:p>
            <a:pPr marL="457200" indent="-457200" algn="just">
              <a:buFont typeface="+mj-lt"/>
              <a:buAutoNum type="arabicPeriod" startAt="5"/>
            </a:pPr>
            <a:r>
              <a:rPr lang="en-US" sz="2000" dirty="0" smtClean="0">
                <a:solidFill>
                  <a:schemeClr val="tx2"/>
                </a:solidFill>
                <a:latin typeface="Calibri" panose="020F0502020204030204" pitchFamily="34" charset="0"/>
              </a:rPr>
              <a:t>Guidance </a:t>
            </a:r>
            <a:r>
              <a:rPr lang="en-US" sz="2000" dirty="0">
                <a:solidFill>
                  <a:schemeClr val="tx2"/>
                </a:solidFill>
                <a:latin typeface="Calibri" panose="020F0502020204030204" pitchFamily="34" charset="0"/>
              </a:rPr>
              <a:t>is preventive and </a:t>
            </a:r>
            <a:r>
              <a:rPr lang="en-US" sz="2000" dirty="0" smtClean="0">
                <a:solidFill>
                  <a:schemeClr val="tx2"/>
                </a:solidFill>
                <a:latin typeface="Calibri" panose="020F0502020204030204" pitchFamily="34" charset="0"/>
              </a:rPr>
              <a:t>developmental</a:t>
            </a:r>
          </a:p>
          <a:p>
            <a:pPr marL="457200" indent="-457200" algn="just">
              <a:buFont typeface="+mj-lt"/>
              <a:buAutoNum type="arabicPeriod" startAt="5"/>
            </a:pPr>
            <a:r>
              <a:rPr lang="en-US" sz="2000" dirty="0" smtClean="0">
                <a:solidFill>
                  <a:schemeClr val="tx2"/>
                </a:solidFill>
                <a:latin typeface="Calibri" panose="020F0502020204030204" pitchFamily="34" charset="0"/>
              </a:rPr>
              <a:t>Guidance </a:t>
            </a:r>
            <a:r>
              <a:rPr lang="en-US" sz="2000" dirty="0">
                <a:solidFill>
                  <a:schemeClr val="tx2"/>
                </a:solidFill>
                <a:latin typeface="Calibri" panose="020F0502020204030204" pitchFamily="34" charset="0"/>
              </a:rPr>
              <a:t>may be done by any </a:t>
            </a:r>
            <a:r>
              <a:rPr lang="en-US" sz="2000" dirty="0" smtClean="0">
                <a:solidFill>
                  <a:schemeClr val="tx2"/>
                </a:solidFill>
                <a:latin typeface="Calibri" panose="020F0502020204030204" pitchFamily="34" charset="0"/>
              </a:rPr>
              <a:t>guidance worker. Guidance </a:t>
            </a:r>
            <a:r>
              <a:rPr lang="en-US" sz="2000" dirty="0">
                <a:solidFill>
                  <a:schemeClr val="tx2"/>
                </a:solidFill>
                <a:latin typeface="Calibri" panose="020F0502020204030204" pitchFamily="34" charset="0"/>
              </a:rPr>
              <a:t>may be given in any normal </a:t>
            </a:r>
            <a:r>
              <a:rPr lang="en-US" sz="2000" dirty="0" smtClean="0">
                <a:solidFill>
                  <a:schemeClr val="tx2"/>
                </a:solidFill>
                <a:latin typeface="Calibri" panose="020F0502020204030204" pitchFamily="34" charset="0"/>
              </a:rPr>
              <a:t>setup</a:t>
            </a:r>
          </a:p>
          <a:p>
            <a:pPr marL="457200" indent="-457200" algn="just">
              <a:buFont typeface="+mj-lt"/>
              <a:buAutoNum type="arabicPeriod" startAt="5"/>
            </a:pPr>
            <a:r>
              <a:rPr lang="en-US" sz="2000" dirty="0" smtClean="0">
                <a:solidFill>
                  <a:schemeClr val="tx2"/>
                </a:solidFill>
                <a:latin typeface="Calibri" panose="020F0502020204030204" pitchFamily="34" charset="0"/>
              </a:rPr>
              <a:t>Guidance </a:t>
            </a:r>
            <a:r>
              <a:rPr lang="en-US" sz="2000" dirty="0">
                <a:solidFill>
                  <a:schemeClr val="tx2"/>
                </a:solidFill>
                <a:latin typeface="Calibri" panose="020F0502020204030204" pitchFamily="34" charset="0"/>
              </a:rPr>
              <a:t>is a public thing, it can be done in an open field, assembly hall </a:t>
            </a:r>
            <a:endParaRPr lang="en-US" sz="2000" dirty="0" smtClean="0">
              <a:solidFill>
                <a:schemeClr val="tx2"/>
              </a:solidFill>
              <a:latin typeface="Calibri" panose="020F0502020204030204" pitchFamily="34" charset="0"/>
            </a:endParaRPr>
          </a:p>
        </p:txBody>
      </p:sp>
      <p:sp>
        <p:nvSpPr>
          <p:cNvPr id="17" name="Content Placeholder 3"/>
          <p:cNvSpPr>
            <a:spLocks noGrp="1"/>
          </p:cNvSpPr>
          <p:nvPr>
            <p:ph sz="half" idx="2"/>
          </p:nvPr>
        </p:nvSpPr>
        <p:spPr>
          <a:xfrm>
            <a:off x="5013227" y="1271699"/>
            <a:ext cx="4185623" cy="5404674"/>
          </a:xfrm>
        </p:spPr>
        <p:txBody>
          <a:bodyPr>
            <a:normAutofit/>
          </a:bodyPr>
          <a:lstStyle/>
          <a:p>
            <a:pPr>
              <a:buFont typeface="+mj-lt"/>
              <a:buAutoNum type="arabicPeriod" startAt="5"/>
            </a:pPr>
            <a:r>
              <a:rPr lang="en-US" sz="2000" dirty="0">
                <a:solidFill>
                  <a:schemeClr val="tx2"/>
                </a:solidFill>
                <a:latin typeface="Calibri" panose="020F0502020204030204" pitchFamily="34" charset="0"/>
              </a:rPr>
              <a:t>Focus </a:t>
            </a:r>
            <a:r>
              <a:rPr lang="en-US" sz="2000" dirty="0">
                <a:solidFill>
                  <a:schemeClr val="tx2"/>
                </a:solidFill>
                <a:latin typeface="Calibri" panose="020F0502020204030204" pitchFamily="34" charset="0"/>
              </a:rPr>
              <a:t>in counseling is not on the solution but on understanding the problem as it allows the counselor to bring about emotional change or change in </a:t>
            </a:r>
            <a:r>
              <a:rPr lang="en-US" sz="2000" dirty="0" smtClean="0">
                <a:solidFill>
                  <a:schemeClr val="tx2"/>
                </a:solidFill>
                <a:latin typeface="Calibri" panose="020F0502020204030204" pitchFamily="34" charset="0"/>
              </a:rPr>
              <a:t>feeling.</a:t>
            </a:r>
          </a:p>
          <a:p>
            <a:pPr>
              <a:buFont typeface="+mj-lt"/>
              <a:buAutoNum type="arabicPeriod" startAt="5"/>
            </a:pPr>
            <a:r>
              <a:rPr lang="en-US" sz="2000" dirty="0" smtClean="0">
                <a:solidFill>
                  <a:schemeClr val="tx2"/>
                </a:solidFill>
                <a:latin typeface="Calibri" panose="020F0502020204030204" pitchFamily="34" charset="0"/>
              </a:rPr>
              <a:t>Counseling </a:t>
            </a:r>
            <a:r>
              <a:rPr lang="en-US" sz="2000" dirty="0">
                <a:solidFill>
                  <a:schemeClr val="tx2"/>
                </a:solidFill>
                <a:latin typeface="Calibri" panose="020F0502020204030204" pitchFamily="34" charset="0"/>
              </a:rPr>
              <a:t>is for mentally ill people</a:t>
            </a:r>
            <a:r>
              <a:rPr lang="en-US" sz="2000" dirty="0" smtClean="0">
                <a:solidFill>
                  <a:schemeClr val="tx2"/>
                </a:solidFill>
                <a:latin typeface="Calibri" panose="020F0502020204030204" pitchFamily="34" charset="0"/>
              </a:rPr>
              <a:t>.</a:t>
            </a:r>
          </a:p>
          <a:p>
            <a:pPr>
              <a:buFont typeface="+mj-lt"/>
              <a:buAutoNum type="arabicPeriod" startAt="5"/>
            </a:pPr>
            <a:r>
              <a:rPr lang="en-US" sz="2000" dirty="0" smtClean="0">
                <a:solidFill>
                  <a:schemeClr val="tx2"/>
                </a:solidFill>
                <a:latin typeface="Calibri" panose="020F0502020204030204" pitchFamily="34" charset="0"/>
              </a:rPr>
              <a:t>Counseling </a:t>
            </a:r>
            <a:r>
              <a:rPr lang="en-US" sz="2000" dirty="0">
                <a:solidFill>
                  <a:schemeClr val="tx2"/>
                </a:solidFill>
                <a:latin typeface="Calibri" panose="020F0502020204030204" pitchFamily="34" charset="0"/>
              </a:rPr>
              <a:t>is therapeutic, developmental and remedial</a:t>
            </a:r>
            <a:r>
              <a:rPr lang="en-US" sz="2000" dirty="0" smtClean="0">
                <a:solidFill>
                  <a:schemeClr val="tx2"/>
                </a:solidFill>
                <a:latin typeface="Calibri" panose="020F0502020204030204" pitchFamily="34" charset="0"/>
              </a:rPr>
              <a:t>.</a:t>
            </a:r>
          </a:p>
          <a:p>
            <a:pPr>
              <a:buFont typeface="+mj-lt"/>
              <a:buAutoNum type="arabicPeriod" startAt="5"/>
            </a:pPr>
            <a:r>
              <a:rPr lang="en-US" sz="2000" dirty="0" smtClean="0">
                <a:solidFill>
                  <a:schemeClr val="tx2"/>
                </a:solidFill>
                <a:latin typeface="Calibri" panose="020F0502020204030204" pitchFamily="34" charset="0"/>
              </a:rPr>
              <a:t>Counseling </a:t>
            </a:r>
            <a:r>
              <a:rPr lang="en-US" sz="2000" dirty="0">
                <a:solidFill>
                  <a:schemeClr val="tx2"/>
                </a:solidFill>
                <a:latin typeface="Calibri" panose="020F0502020204030204" pitchFamily="34" charset="0"/>
              </a:rPr>
              <a:t>require high level skills as well as special professional training. </a:t>
            </a:r>
            <a:r>
              <a:rPr lang="en-US" sz="2000" dirty="0" smtClean="0">
                <a:solidFill>
                  <a:schemeClr val="tx2"/>
                </a:solidFill>
                <a:latin typeface="Calibri" panose="020F0502020204030204" pitchFamily="34" charset="0"/>
              </a:rPr>
              <a:t>Counseling </a:t>
            </a:r>
            <a:r>
              <a:rPr lang="en-US" sz="2000" dirty="0">
                <a:solidFill>
                  <a:schemeClr val="tx2"/>
                </a:solidFill>
                <a:latin typeface="Calibri" panose="020F0502020204030204" pitchFamily="34" charset="0"/>
              </a:rPr>
              <a:t>require special setup a room to conduct</a:t>
            </a:r>
            <a:r>
              <a:rPr lang="en-US" sz="2000" dirty="0" smtClean="0">
                <a:solidFill>
                  <a:schemeClr val="tx2"/>
                </a:solidFill>
                <a:latin typeface="Calibri" panose="020F0502020204030204" pitchFamily="34" charset="0"/>
              </a:rPr>
              <a:t>.</a:t>
            </a:r>
          </a:p>
          <a:p>
            <a:pPr>
              <a:buFont typeface="+mj-lt"/>
              <a:buAutoNum type="arabicPeriod" startAt="5"/>
            </a:pPr>
            <a:r>
              <a:rPr lang="en-US" sz="2000" dirty="0">
                <a:solidFill>
                  <a:schemeClr val="tx2"/>
                </a:solidFill>
                <a:latin typeface="Calibri" panose="020F0502020204030204" pitchFamily="34" charset="0"/>
              </a:rPr>
              <a:t>counseling is private and confidential</a:t>
            </a:r>
            <a:endParaRPr lang="en-US" sz="2000" dirty="0" smtClean="0">
              <a:solidFill>
                <a:schemeClr val="tx2"/>
              </a:solidFill>
              <a:latin typeface="Calibri" panose="020F0502020204030204" pitchFamily="34" charset="0"/>
            </a:endParaRPr>
          </a:p>
        </p:txBody>
      </p:sp>
    </p:spTree>
    <p:extLst>
      <p:ext uri="{BB962C8B-B14F-4D97-AF65-F5344CB8AC3E}">
        <p14:creationId xmlns:p14="http://schemas.microsoft.com/office/powerpoint/2010/main" val="4090258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88062" y="1309278"/>
            <a:ext cx="4185623" cy="5254360"/>
          </a:xfrm>
        </p:spPr>
        <p:txBody>
          <a:bodyPr>
            <a:normAutofit/>
          </a:bodyPr>
          <a:lstStyle/>
          <a:p>
            <a:pPr>
              <a:buFont typeface="+mj-lt"/>
              <a:buAutoNum type="arabicPeriod" startAt="10"/>
            </a:pPr>
            <a:r>
              <a:rPr lang="en-US" sz="2000" dirty="0" smtClean="0">
                <a:solidFill>
                  <a:schemeClr val="tx2"/>
                </a:solidFill>
                <a:latin typeface="Calibri" panose="020F0502020204030204" pitchFamily="34" charset="0"/>
              </a:rPr>
              <a:t>Guidance </a:t>
            </a:r>
            <a:r>
              <a:rPr lang="en-US" sz="2000" dirty="0">
                <a:solidFill>
                  <a:schemeClr val="tx2"/>
                </a:solidFill>
                <a:latin typeface="Calibri" panose="020F0502020204030204" pitchFamily="34" charset="0"/>
              </a:rPr>
              <a:t>is </a:t>
            </a:r>
            <a:r>
              <a:rPr lang="en-US" sz="2000" dirty="0" smtClean="0">
                <a:solidFill>
                  <a:schemeClr val="tx2"/>
                </a:solidFill>
                <a:latin typeface="Calibri" panose="020F0502020204030204" pitchFamily="34" charset="0"/>
              </a:rPr>
              <a:t>need in all </a:t>
            </a:r>
            <a:r>
              <a:rPr lang="en-US" sz="2000" dirty="0">
                <a:solidFill>
                  <a:schemeClr val="tx2"/>
                </a:solidFill>
                <a:latin typeface="Calibri" panose="020F0502020204030204" pitchFamily="34" charset="0"/>
              </a:rPr>
              <a:t>part of education and assist it in fulfilling its aims</a:t>
            </a:r>
            <a:r>
              <a:rPr lang="en-US" sz="2000" dirty="0" smtClean="0">
                <a:solidFill>
                  <a:schemeClr val="tx2"/>
                </a:solidFill>
                <a:latin typeface="Calibri" panose="020F0502020204030204" pitchFamily="34" charset="0"/>
              </a:rPr>
              <a:t>.</a:t>
            </a:r>
          </a:p>
          <a:p>
            <a:pPr>
              <a:buFont typeface="+mj-lt"/>
              <a:buAutoNum type="arabicPeriod" startAt="10"/>
            </a:pPr>
            <a:r>
              <a:rPr lang="en-US" sz="2000" dirty="0">
                <a:solidFill>
                  <a:schemeClr val="tx2"/>
                </a:solidFill>
                <a:latin typeface="Calibri" panose="020F0502020204030204" pitchFamily="34" charset="0"/>
              </a:rPr>
              <a:t>In guidance decision making operates at intellectual level.</a:t>
            </a:r>
          </a:p>
          <a:p>
            <a:pPr>
              <a:buFont typeface="+mj-lt"/>
              <a:buAutoNum type="arabicPeriod" startAt="10"/>
            </a:pPr>
            <a:r>
              <a:rPr lang="en-US" sz="2000" dirty="0">
                <a:solidFill>
                  <a:schemeClr val="tx2"/>
                </a:solidFill>
                <a:latin typeface="Calibri" panose="020F0502020204030204" pitchFamily="34" charset="0"/>
              </a:rPr>
              <a:t>Guidance is a psychological field that deals with assisting clients in their need to choose the right course of </a:t>
            </a:r>
            <a:r>
              <a:rPr lang="en-US" sz="2000" dirty="0" smtClean="0">
                <a:solidFill>
                  <a:schemeClr val="tx2"/>
                </a:solidFill>
                <a:latin typeface="Calibri" panose="020F0502020204030204" pitchFamily="34" charset="0"/>
              </a:rPr>
              <a:t>action</a:t>
            </a:r>
          </a:p>
          <a:p>
            <a:pPr>
              <a:buFont typeface="+mj-lt"/>
              <a:buAutoNum type="arabicPeriod" startAt="10"/>
            </a:pPr>
            <a:r>
              <a:rPr lang="en-US" sz="2000" dirty="0">
                <a:solidFill>
                  <a:schemeClr val="tx2"/>
                </a:solidFill>
                <a:latin typeface="Calibri" panose="020F0502020204030204" pitchFamily="34" charset="0"/>
              </a:rPr>
              <a:t>Guidance is usually being used in schools to guide students towards proper </a:t>
            </a:r>
            <a:r>
              <a:rPr lang="en-US" sz="2000" dirty="0" smtClean="0">
                <a:solidFill>
                  <a:schemeClr val="tx2"/>
                </a:solidFill>
                <a:latin typeface="Calibri" panose="020F0502020204030204" pitchFamily="34" charset="0"/>
              </a:rPr>
              <a:t>actions</a:t>
            </a:r>
          </a:p>
          <a:p>
            <a:pPr>
              <a:buFont typeface="+mj-lt"/>
              <a:buAutoNum type="arabicPeriod" startAt="10"/>
            </a:pPr>
            <a:r>
              <a:rPr lang="en-US" sz="2000" dirty="0" smtClean="0">
                <a:solidFill>
                  <a:schemeClr val="tx2"/>
                </a:solidFill>
                <a:latin typeface="Calibri" panose="020F0502020204030204" pitchFamily="34" charset="0"/>
              </a:rPr>
              <a:t>Guidance tends to be more specific.</a:t>
            </a:r>
          </a:p>
          <a:p>
            <a:pPr>
              <a:buFont typeface="+mj-lt"/>
              <a:buAutoNum type="arabicPeriod" startAt="10"/>
            </a:pPr>
            <a:endParaRPr lang="en-US" sz="2000" dirty="0">
              <a:solidFill>
                <a:schemeClr val="tx2"/>
              </a:solidFill>
              <a:latin typeface="Calibri" panose="020F0502020204030204" pitchFamily="34" charset="0"/>
            </a:endParaRPr>
          </a:p>
        </p:txBody>
      </p:sp>
      <p:sp>
        <p:nvSpPr>
          <p:cNvPr id="6" name="Content Placeholder 5"/>
          <p:cNvSpPr>
            <a:spLocks noGrp="1"/>
          </p:cNvSpPr>
          <p:nvPr>
            <p:ph sz="quarter" idx="4"/>
          </p:nvPr>
        </p:nvSpPr>
        <p:spPr>
          <a:xfrm>
            <a:off x="5013228" y="1309277"/>
            <a:ext cx="4185617" cy="5254361"/>
          </a:xfrm>
        </p:spPr>
        <p:txBody>
          <a:bodyPr/>
          <a:lstStyle/>
          <a:p>
            <a:pPr>
              <a:buFont typeface="+mj-lt"/>
              <a:buAutoNum type="arabicPeriod" startAt="10"/>
            </a:pPr>
            <a:r>
              <a:rPr lang="en-US" sz="2000" dirty="0" smtClean="0">
                <a:solidFill>
                  <a:schemeClr val="tx2"/>
                </a:solidFill>
                <a:latin typeface="Calibri" panose="020F0502020204030204" pitchFamily="34" charset="0"/>
              </a:rPr>
              <a:t>Counseling </a:t>
            </a:r>
            <a:r>
              <a:rPr lang="en-US" sz="2000" dirty="0">
                <a:solidFill>
                  <a:schemeClr val="tx2"/>
                </a:solidFill>
                <a:latin typeface="Calibri" panose="020F0502020204030204" pitchFamily="34" charset="0"/>
              </a:rPr>
              <a:t>is needed in all the fields</a:t>
            </a:r>
            <a:r>
              <a:rPr lang="en-US" sz="2000" dirty="0" smtClean="0">
                <a:solidFill>
                  <a:schemeClr val="tx2"/>
                </a:solidFill>
                <a:latin typeface="Calibri" panose="020F0502020204030204" pitchFamily="34" charset="0"/>
              </a:rPr>
              <a:t>.</a:t>
            </a:r>
          </a:p>
          <a:p>
            <a:pPr>
              <a:lnSpc>
                <a:spcPct val="150000"/>
              </a:lnSpc>
              <a:buFont typeface="+mj-lt"/>
              <a:buAutoNum type="arabicPeriod" startAt="10"/>
            </a:pPr>
            <a:r>
              <a:rPr lang="en-US" sz="2000" dirty="0">
                <a:solidFill>
                  <a:schemeClr val="tx2"/>
                </a:solidFill>
                <a:latin typeface="Calibri" panose="020F0502020204030204" pitchFamily="34" charset="0"/>
              </a:rPr>
              <a:t>In counseling decision making operates at emotional level. </a:t>
            </a:r>
          </a:p>
          <a:p>
            <a:pPr>
              <a:buFont typeface="+mj-lt"/>
              <a:buAutoNum type="arabicPeriod" startAt="10"/>
            </a:pPr>
            <a:r>
              <a:rPr lang="en-US" sz="2000" dirty="0" smtClean="0">
                <a:solidFill>
                  <a:schemeClr val="tx2"/>
                </a:solidFill>
                <a:latin typeface="Calibri" panose="020F0502020204030204" pitchFamily="34" charset="0"/>
              </a:rPr>
              <a:t>Counseling </a:t>
            </a:r>
            <a:r>
              <a:rPr lang="en-US" sz="2000" dirty="0">
                <a:solidFill>
                  <a:schemeClr val="tx2"/>
                </a:solidFill>
                <a:latin typeface="Calibri" panose="020F0502020204030204" pitchFamily="34" charset="0"/>
              </a:rPr>
              <a:t>is a psychological field that deals with research and applied work to provide training and </a:t>
            </a:r>
            <a:r>
              <a:rPr lang="en-US" sz="2000" dirty="0" smtClean="0">
                <a:solidFill>
                  <a:schemeClr val="tx2"/>
                </a:solidFill>
                <a:latin typeface="Calibri" panose="020F0502020204030204" pitchFamily="34" charset="0"/>
              </a:rPr>
              <a:t>supervision</a:t>
            </a:r>
          </a:p>
          <a:p>
            <a:pPr>
              <a:buFont typeface="+mj-lt"/>
              <a:buAutoNum type="arabicPeriod" startAt="10"/>
            </a:pPr>
            <a:r>
              <a:rPr lang="en-US" sz="2000" dirty="0">
                <a:solidFill>
                  <a:schemeClr val="tx2"/>
                </a:solidFill>
                <a:latin typeface="Calibri" panose="020F0502020204030204" pitchFamily="34" charset="0"/>
              </a:rPr>
              <a:t>counseling has a broader reach</a:t>
            </a:r>
            <a:r>
              <a:rPr lang="en-US" sz="2000" dirty="0" smtClean="0">
                <a:solidFill>
                  <a:schemeClr val="tx2"/>
                </a:solidFill>
                <a:latin typeface="Calibri" panose="020F0502020204030204" pitchFamily="34" charset="0"/>
              </a:rPr>
              <a:t>, even </a:t>
            </a:r>
            <a:r>
              <a:rPr lang="en-US" sz="2000" dirty="0">
                <a:solidFill>
                  <a:schemeClr val="tx2"/>
                </a:solidFill>
                <a:latin typeface="Calibri" panose="020F0502020204030204" pitchFamily="34" charset="0"/>
              </a:rPr>
              <a:t>though </a:t>
            </a:r>
            <a:r>
              <a:rPr lang="en-US" sz="2000" dirty="0" smtClean="0">
                <a:solidFill>
                  <a:schemeClr val="tx2"/>
                </a:solidFill>
                <a:latin typeface="Calibri" panose="020F0502020204030204" pitchFamily="34" charset="0"/>
              </a:rPr>
              <a:t>both are </a:t>
            </a:r>
            <a:r>
              <a:rPr lang="en-US" sz="2000" dirty="0">
                <a:solidFill>
                  <a:schemeClr val="tx2"/>
                </a:solidFill>
                <a:latin typeface="Calibri" panose="020F0502020204030204" pitchFamily="34" charset="0"/>
              </a:rPr>
              <a:t>being used in </a:t>
            </a:r>
            <a:r>
              <a:rPr lang="en-US" sz="2000" dirty="0" smtClean="0">
                <a:solidFill>
                  <a:schemeClr val="tx2"/>
                </a:solidFill>
                <a:latin typeface="Calibri" panose="020F0502020204030204" pitchFamily="34" charset="0"/>
              </a:rPr>
              <a:t>organizations </a:t>
            </a:r>
            <a:r>
              <a:rPr lang="en-US" sz="2000" dirty="0">
                <a:solidFill>
                  <a:schemeClr val="tx2"/>
                </a:solidFill>
                <a:latin typeface="Calibri" panose="020F0502020204030204" pitchFamily="34" charset="0"/>
              </a:rPr>
              <a:t>and by </a:t>
            </a:r>
            <a:r>
              <a:rPr lang="en-US" sz="2000" dirty="0" smtClean="0">
                <a:solidFill>
                  <a:schemeClr val="tx2"/>
                </a:solidFill>
                <a:latin typeface="Calibri" panose="020F0502020204030204" pitchFamily="34" charset="0"/>
              </a:rPr>
              <a:t>individuals</a:t>
            </a:r>
          </a:p>
          <a:p>
            <a:pPr>
              <a:buFont typeface="+mj-lt"/>
              <a:buAutoNum type="arabicPeriod" startAt="10"/>
            </a:pPr>
            <a:r>
              <a:rPr lang="en-US" sz="2000" dirty="0" smtClean="0">
                <a:solidFill>
                  <a:schemeClr val="tx2"/>
                </a:solidFill>
                <a:latin typeface="Calibri" panose="020F0502020204030204" pitchFamily="34" charset="0"/>
              </a:rPr>
              <a:t>Counseling </a:t>
            </a:r>
            <a:r>
              <a:rPr lang="en-US" sz="2000" dirty="0">
                <a:solidFill>
                  <a:schemeClr val="tx2"/>
                </a:solidFill>
                <a:latin typeface="Calibri" panose="020F0502020204030204" pitchFamily="34" charset="0"/>
              </a:rPr>
              <a:t>encompasses several other fields of psychology</a:t>
            </a:r>
            <a:endParaRPr lang="en-US" sz="2000" dirty="0">
              <a:solidFill>
                <a:schemeClr val="tx2"/>
              </a:solidFill>
              <a:latin typeface="Calibri" panose="020F0502020204030204" pitchFamily="34" charset="0"/>
            </a:endParaRPr>
          </a:p>
        </p:txBody>
      </p:sp>
      <p:sp>
        <p:nvSpPr>
          <p:cNvPr id="7" name="Text Placeholder 2"/>
          <p:cNvSpPr>
            <a:spLocks noGrp="1"/>
          </p:cNvSpPr>
          <p:nvPr>
            <p:ph type="body" idx="1"/>
          </p:nvPr>
        </p:nvSpPr>
        <p:spPr>
          <a:xfrm>
            <a:off x="588063" y="508098"/>
            <a:ext cx="4185623" cy="576262"/>
          </a:xfrm>
          <a:solidFill>
            <a:schemeClr val="accent1">
              <a:lumMod val="40000"/>
              <a:lumOff val="60000"/>
            </a:schemeClr>
          </a:solidFill>
          <a:ln>
            <a:solidFill>
              <a:schemeClr val="accent2"/>
            </a:solidFill>
          </a:ln>
        </p:spPr>
        <p:txBody>
          <a:bodyPr/>
          <a:lstStyle/>
          <a:p>
            <a:r>
              <a:rPr lang="en-US" dirty="0" smtClean="0"/>
              <a:t>Guidance</a:t>
            </a:r>
            <a:endParaRPr lang="en-US" dirty="0"/>
          </a:p>
        </p:txBody>
      </p:sp>
      <p:sp>
        <p:nvSpPr>
          <p:cNvPr id="8" name="Text Placeholder 4"/>
          <p:cNvSpPr>
            <a:spLocks noGrp="1"/>
          </p:cNvSpPr>
          <p:nvPr>
            <p:ph type="body" sz="quarter" idx="3"/>
          </p:nvPr>
        </p:nvSpPr>
        <p:spPr>
          <a:xfrm>
            <a:off x="5013227" y="508098"/>
            <a:ext cx="4185618" cy="576262"/>
          </a:xfrm>
          <a:solidFill>
            <a:schemeClr val="accent1">
              <a:lumMod val="40000"/>
              <a:lumOff val="60000"/>
            </a:schemeClr>
          </a:solidFill>
          <a:ln>
            <a:solidFill>
              <a:schemeClr val="accent2"/>
            </a:solidFill>
          </a:ln>
        </p:spPr>
        <p:txBody>
          <a:bodyPr/>
          <a:lstStyle/>
          <a:p>
            <a:r>
              <a:rPr lang="en-US" dirty="0" smtClean="0"/>
              <a:t>Counselling</a:t>
            </a:r>
            <a:endParaRPr lang="en-US" dirty="0"/>
          </a:p>
        </p:txBody>
      </p:sp>
    </p:spTree>
    <p:extLst>
      <p:ext uri="{BB962C8B-B14F-4D97-AF65-F5344CB8AC3E}">
        <p14:creationId xmlns:p14="http://schemas.microsoft.com/office/powerpoint/2010/main" val="1942877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88062" y="1434538"/>
            <a:ext cx="4185623" cy="5216782"/>
          </a:xfrm>
        </p:spPr>
        <p:txBody>
          <a:bodyPr>
            <a:normAutofit/>
          </a:bodyPr>
          <a:lstStyle/>
          <a:p>
            <a:pPr>
              <a:buFont typeface="+mj-lt"/>
              <a:buAutoNum type="arabicPeriod" startAt="15"/>
            </a:pPr>
            <a:r>
              <a:rPr lang="en-US" sz="2000" dirty="0">
                <a:solidFill>
                  <a:schemeClr val="tx2"/>
                </a:solidFill>
                <a:latin typeface="Calibri" panose="020F0502020204030204" pitchFamily="34" charset="0"/>
              </a:rPr>
              <a:t>Guidance </a:t>
            </a:r>
            <a:r>
              <a:rPr lang="en-US" sz="2000" dirty="0">
                <a:solidFill>
                  <a:schemeClr val="tx2"/>
                </a:solidFill>
                <a:latin typeface="Calibri" panose="020F0502020204030204" pitchFamily="34" charset="0"/>
              </a:rPr>
              <a:t>is for people who have </a:t>
            </a:r>
            <a:r>
              <a:rPr lang="en-US" sz="2000" dirty="0" smtClean="0">
                <a:solidFill>
                  <a:schemeClr val="tx2"/>
                </a:solidFill>
                <a:latin typeface="Calibri" panose="020F0502020204030204" pitchFamily="34" charset="0"/>
              </a:rPr>
              <a:t>trouble </a:t>
            </a:r>
            <a:r>
              <a:rPr lang="en-US" sz="2000" dirty="0">
                <a:solidFill>
                  <a:schemeClr val="tx2"/>
                </a:solidFill>
                <a:latin typeface="Calibri" panose="020F0502020204030204" pitchFamily="34" charset="0"/>
              </a:rPr>
              <a:t>getting along with </a:t>
            </a:r>
            <a:r>
              <a:rPr lang="en-US" sz="2000" dirty="0" smtClean="0">
                <a:solidFill>
                  <a:schemeClr val="tx2"/>
                </a:solidFill>
                <a:latin typeface="Calibri" panose="020F0502020204030204" pitchFamily="34" charset="0"/>
              </a:rPr>
              <a:t>others</a:t>
            </a:r>
          </a:p>
          <a:p>
            <a:pPr>
              <a:buFont typeface="+mj-lt"/>
              <a:buAutoNum type="arabicPeriod" startAt="15"/>
            </a:pPr>
            <a:r>
              <a:rPr lang="en-US" sz="2000" dirty="0" smtClean="0">
                <a:solidFill>
                  <a:schemeClr val="tx2"/>
                </a:solidFill>
                <a:latin typeface="Calibri" panose="020F0502020204030204" pitchFamily="34" charset="0"/>
              </a:rPr>
              <a:t>Guidance </a:t>
            </a:r>
            <a:r>
              <a:rPr lang="en-US" sz="2000" dirty="0">
                <a:solidFill>
                  <a:schemeClr val="tx2"/>
                </a:solidFill>
                <a:latin typeface="Calibri" panose="020F0502020204030204" pitchFamily="34" charset="0"/>
              </a:rPr>
              <a:t>involve listening carefully to the problem of individual and discussing possible readymade solutions that could help to solve the problem. </a:t>
            </a:r>
            <a:endParaRPr lang="en-US" sz="2000" dirty="0" smtClean="0">
              <a:solidFill>
                <a:schemeClr val="tx2"/>
              </a:solidFill>
              <a:latin typeface="Calibri" panose="020F0502020204030204" pitchFamily="34" charset="0"/>
            </a:endParaRPr>
          </a:p>
        </p:txBody>
      </p:sp>
      <p:sp>
        <p:nvSpPr>
          <p:cNvPr id="6" name="Content Placeholder 5"/>
          <p:cNvSpPr>
            <a:spLocks noGrp="1"/>
          </p:cNvSpPr>
          <p:nvPr>
            <p:ph sz="quarter" idx="4"/>
          </p:nvPr>
        </p:nvSpPr>
        <p:spPr>
          <a:xfrm>
            <a:off x="5013228" y="1334330"/>
            <a:ext cx="4185617" cy="5216782"/>
          </a:xfrm>
        </p:spPr>
        <p:txBody>
          <a:bodyPr>
            <a:normAutofit/>
          </a:bodyPr>
          <a:lstStyle/>
          <a:p>
            <a:pPr>
              <a:buFont typeface="+mj-lt"/>
              <a:buAutoNum type="arabicPeriod" startAt="15"/>
            </a:pPr>
            <a:r>
              <a:rPr lang="en-US" sz="2000" dirty="0">
                <a:solidFill>
                  <a:schemeClr val="tx2"/>
                </a:solidFill>
                <a:latin typeface="Calibri" panose="020F0502020204030204" pitchFamily="34" charset="0"/>
              </a:rPr>
              <a:t>Counseling is for people who have psychological problems</a:t>
            </a:r>
            <a:r>
              <a:rPr lang="en-US" sz="2000" dirty="0" smtClean="0">
                <a:solidFill>
                  <a:schemeClr val="tx2"/>
                </a:solidFill>
                <a:latin typeface="Calibri" panose="020F0502020204030204" pitchFamily="34" charset="0"/>
              </a:rPr>
              <a:t>.</a:t>
            </a:r>
          </a:p>
          <a:p>
            <a:pPr>
              <a:buFont typeface="+mj-lt"/>
              <a:buAutoNum type="arabicPeriod" startAt="15"/>
            </a:pPr>
            <a:r>
              <a:rPr lang="en-US" sz="2000" dirty="0">
                <a:solidFill>
                  <a:schemeClr val="tx2"/>
                </a:solidFill>
                <a:latin typeface="Calibri" panose="020F0502020204030204" pitchFamily="34" charset="0"/>
              </a:rPr>
              <a:t>Counseling involve number of session that include talking, listening, discussing the problem and sharing relevant information that could help the person to understand the problem and make his or her own decision.</a:t>
            </a:r>
          </a:p>
          <a:p>
            <a:pPr>
              <a:buFont typeface="+mj-lt"/>
              <a:buAutoNum type="arabicPeriod" startAt="15"/>
            </a:pPr>
            <a:endParaRPr lang="en-US" sz="2000" dirty="0" smtClean="0">
              <a:solidFill>
                <a:schemeClr val="tx2"/>
              </a:solidFill>
              <a:latin typeface="Calibri" panose="020F0502020204030204" pitchFamily="34" charset="0"/>
            </a:endParaRPr>
          </a:p>
          <a:p>
            <a:pPr>
              <a:buFont typeface="+mj-lt"/>
              <a:buAutoNum type="arabicPeriod" startAt="15"/>
            </a:pPr>
            <a:endParaRPr lang="en-US" sz="2000" dirty="0">
              <a:solidFill>
                <a:schemeClr val="tx2"/>
              </a:solidFill>
              <a:latin typeface="Calibri" panose="020F0502020204030204" pitchFamily="34" charset="0"/>
            </a:endParaRPr>
          </a:p>
        </p:txBody>
      </p:sp>
      <p:sp>
        <p:nvSpPr>
          <p:cNvPr id="7" name="Text Placeholder 2"/>
          <p:cNvSpPr>
            <a:spLocks noGrp="1"/>
          </p:cNvSpPr>
          <p:nvPr>
            <p:ph type="body" idx="1"/>
          </p:nvPr>
        </p:nvSpPr>
        <p:spPr>
          <a:xfrm>
            <a:off x="588063" y="508098"/>
            <a:ext cx="4185623" cy="576262"/>
          </a:xfrm>
          <a:solidFill>
            <a:schemeClr val="accent1">
              <a:lumMod val="40000"/>
              <a:lumOff val="60000"/>
            </a:schemeClr>
          </a:solidFill>
          <a:ln>
            <a:solidFill>
              <a:schemeClr val="accent2"/>
            </a:solidFill>
          </a:ln>
        </p:spPr>
        <p:txBody>
          <a:bodyPr/>
          <a:lstStyle/>
          <a:p>
            <a:r>
              <a:rPr lang="en-US" dirty="0" smtClean="0"/>
              <a:t>Guidance</a:t>
            </a:r>
            <a:endParaRPr lang="en-US" dirty="0"/>
          </a:p>
        </p:txBody>
      </p:sp>
      <p:sp>
        <p:nvSpPr>
          <p:cNvPr id="8" name="Text Placeholder 4"/>
          <p:cNvSpPr>
            <a:spLocks noGrp="1"/>
          </p:cNvSpPr>
          <p:nvPr>
            <p:ph type="body" sz="quarter" idx="3"/>
          </p:nvPr>
        </p:nvSpPr>
        <p:spPr>
          <a:xfrm>
            <a:off x="5013227" y="508098"/>
            <a:ext cx="4185618" cy="576262"/>
          </a:xfrm>
          <a:solidFill>
            <a:schemeClr val="accent1">
              <a:lumMod val="40000"/>
              <a:lumOff val="60000"/>
            </a:schemeClr>
          </a:solidFill>
          <a:ln>
            <a:solidFill>
              <a:schemeClr val="accent2"/>
            </a:solidFill>
          </a:ln>
        </p:spPr>
        <p:txBody>
          <a:bodyPr/>
          <a:lstStyle/>
          <a:p>
            <a:r>
              <a:rPr lang="en-US" dirty="0" smtClean="0"/>
              <a:t>Counselling</a:t>
            </a:r>
            <a:endParaRPr lang="en-US" dirty="0"/>
          </a:p>
        </p:txBody>
      </p:sp>
    </p:spTree>
    <p:extLst>
      <p:ext uri="{BB962C8B-B14F-4D97-AF65-F5344CB8AC3E}">
        <p14:creationId xmlns:p14="http://schemas.microsoft.com/office/powerpoint/2010/main" val="3603370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64675"/>
            <a:ext cx="8596668" cy="1320800"/>
          </a:xfrm>
        </p:spPr>
        <p:txBody>
          <a:bodyPr/>
          <a:lstStyle/>
          <a:p>
            <a:r>
              <a:rPr lang="en-US" dirty="0" smtClean="0"/>
              <a:t>Conclusion</a:t>
            </a:r>
            <a:endParaRPr lang="en-US" dirty="0"/>
          </a:p>
        </p:txBody>
      </p:sp>
      <p:sp>
        <p:nvSpPr>
          <p:cNvPr id="4" name="Content Placeholder 3"/>
          <p:cNvSpPr>
            <a:spLocks noGrp="1"/>
          </p:cNvSpPr>
          <p:nvPr>
            <p:ph sz="half" idx="2"/>
          </p:nvPr>
        </p:nvSpPr>
        <p:spPr>
          <a:xfrm>
            <a:off x="677334" y="1447064"/>
            <a:ext cx="8892551" cy="3964180"/>
          </a:xfrm>
        </p:spPr>
        <p:txBody>
          <a:bodyPr>
            <a:normAutofit/>
          </a:bodyPr>
          <a:lstStyle/>
          <a:p>
            <a:pPr marL="0" indent="0" algn="just">
              <a:buNone/>
            </a:pPr>
            <a:r>
              <a:rPr lang="en-US" sz="2000" dirty="0" smtClean="0">
                <a:solidFill>
                  <a:schemeClr val="tx2"/>
                </a:solidFill>
                <a:latin typeface="Calibri" panose="020F0502020204030204" pitchFamily="34" charset="0"/>
              </a:rPr>
              <a:t>	As </a:t>
            </a:r>
            <a:r>
              <a:rPr lang="en-US" sz="2000" dirty="0">
                <a:solidFill>
                  <a:schemeClr val="tx2"/>
                </a:solidFill>
                <a:latin typeface="Calibri" panose="020F0502020204030204" pitchFamily="34" charset="0"/>
              </a:rPr>
              <a:t>we look on the literal meaning of guidance “process of giving advice”, counseling comes from word counsel means “advice”. </a:t>
            </a:r>
            <a:r>
              <a:rPr lang="en-US" sz="2000" dirty="0">
                <a:solidFill>
                  <a:schemeClr val="tx2"/>
                </a:solidFill>
                <a:latin typeface="Calibri" panose="020F0502020204030204" pitchFamily="34" charset="0"/>
              </a:rPr>
              <a:t>These literal meanings give us a clear statement that guidance is a name of process and counseling is a part of it. Both are no different from each other or not opposite but have a strong link just like a tree have a link with its branch. </a:t>
            </a:r>
            <a:r>
              <a:rPr lang="en-US" sz="2000" dirty="0">
                <a:solidFill>
                  <a:schemeClr val="tx2"/>
                </a:solidFill>
                <a:latin typeface="Calibri" panose="020F0502020204030204" pitchFamily="34" charset="0"/>
              </a:rPr>
              <a:t>Guidance is the tree and counseling is its one branch. </a:t>
            </a:r>
            <a:endParaRPr lang="en-US" sz="2000" dirty="0" smtClean="0">
              <a:solidFill>
                <a:schemeClr val="tx2"/>
              </a:solidFill>
              <a:latin typeface="Calibri" panose="020F0502020204030204" pitchFamily="34" charset="0"/>
            </a:endParaRPr>
          </a:p>
          <a:p>
            <a:pPr marL="0" indent="0" algn="just">
              <a:buNone/>
            </a:pPr>
            <a:r>
              <a:rPr lang="en-US" sz="2000" dirty="0" smtClean="0">
                <a:solidFill>
                  <a:schemeClr val="tx2"/>
                </a:solidFill>
                <a:latin typeface="Calibri" panose="020F0502020204030204" pitchFamily="34" charset="0"/>
              </a:rPr>
              <a:t>Since </a:t>
            </a:r>
            <a:r>
              <a:rPr lang="en-US" sz="2000" dirty="0">
                <a:solidFill>
                  <a:schemeClr val="tx2"/>
                </a:solidFill>
                <a:latin typeface="Calibri" panose="020F0502020204030204" pitchFamily="34" charset="0"/>
              </a:rPr>
              <a:t>readymade solutions (taking decision for others) were provided in guidance, the client may or may not follow it but most often decision taken in the process of counseling are followed sincerely. The set of decisions comes out from guidance and counseling process may be same but in the first process the decision is taken by the guide where as the client take own his/her own decisions in the later process.</a:t>
            </a:r>
            <a:endParaRPr lang="en-US" sz="2000" dirty="0">
              <a:solidFill>
                <a:schemeClr val="tx2"/>
              </a:solidFill>
              <a:latin typeface="Calibri" panose="020F0502020204030204" pitchFamily="34" charset="0"/>
            </a:endParaRPr>
          </a:p>
        </p:txBody>
      </p:sp>
    </p:spTree>
    <p:extLst>
      <p:ext uri="{BB962C8B-B14F-4D97-AF65-F5344CB8AC3E}">
        <p14:creationId xmlns:p14="http://schemas.microsoft.com/office/powerpoint/2010/main" val="2439190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8868" y="359079"/>
            <a:ext cx="8596668" cy="1320800"/>
          </a:xfrm>
        </p:spPr>
        <p:txBody>
          <a:bodyPr>
            <a:noAutofit/>
          </a:bodyPr>
          <a:lstStyle/>
          <a:p>
            <a:r>
              <a:rPr lang="en-US" sz="11500" dirty="0" smtClean="0"/>
              <a:t>Thank You </a:t>
            </a:r>
            <a:endParaRPr lang="en-US" sz="11500" dirty="0"/>
          </a:p>
        </p:txBody>
      </p:sp>
      <p:pic>
        <p:nvPicPr>
          <p:cNvPr id="4" name="Picture 3"/>
          <p:cNvPicPr>
            <a:picLocks noChangeAspect="1"/>
          </p:cNvPicPr>
          <p:nvPr/>
        </p:nvPicPr>
        <p:blipFill>
          <a:blip r:embed="rId2"/>
          <a:stretch>
            <a:fillRect/>
          </a:stretch>
        </p:blipFill>
        <p:spPr>
          <a:xfrm>
            <a:off x="6709078" y="2329842"/>
            <a:ext cx="4733028" cy="3231714"/>
          </a:xfrm>
          <a:prstGeom prst="rect">
            <a:avLst/>
          </a:prstGeom>
        </p:spPr>
      </p:pic>
      <p:pic>
        <p:nvPicPr>
          <p:cNvPr id="5" name="Picture 4"/>
          <p:cNvPicPr>
            <a:picLocks noChangeAspect="1"/>
          </p:cNvPicPr>
          <p:nvPr/>
        </p:nvPicPr>
        <p:blipFill>
          <a:blip r:embed="rId3"/>
          <a:stretch>
            <a:fillRect/>
          </a:stretch>
        </p:blipFill>
        <p:spPr>
          <a:xfrm>
            <a:off x="633086" y="2516949"/>
            <a:ext cx="5715000" cy="2857500"/>
          </a:xfrm>
          <a:prstGeom prst="rect">
            <a:avLst/>
          </a:prstGeom>
        </p:spPr>
      </p:pic>
    </p:spTree>
    <p:extLst>
      <p:ext uri="{BB962C8B-B14F-4D97-AF65-F5344CB8AC3E}">
        <p14:creationId xmlns:p14="http://schemas.microsoft.com/office/powerpoint/2010/main" val="221567980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133</TotalTime>
  <Words>669</Words>
  <Application>Microsoft Office PowerPoint</Application>
  <PresentationFormat>Widescreen</PresentationFormat>
  <Paragraphs>65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Trebuchet MS</vt:lpstr>
      <vt:lpstr>Wingdings 3</vt:lpstr>
      <vt:lpstr>Facet</vt:lpstr>
      <vt:lpstr>Guidance and Counselling</vt:lpstr>
      <vt:lpstr>Group Members:</vt:lpstr>
      <vt:lpstr>Introduction </vt:lpstr>
      <vt:lpstr>Guidance V/s Counselling </vt:lpstr>
      <vt:lpstr>PowerPoint Presentation</vt:lpstr>
      <vt:lpstr>PowerPoint Presentation</vt:lpstr>
      <vt:lpstr>PowerPoint Presentation</vt:lpstr>
      <vt:lpstr>Conclusion</vt:lpstr>
      <vt:lpstr>Thank You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and Counselling</dc:title>
  <dc:creator>Durdana S.Shahid</dc:creator>
  <cp:lastModifiedBy>Durdana S.Shahid</cp:lastModifiedBy>
  <cp:revision>24</cp:revision>
  <dcterms:created xsi:type="dcterms:W3CDTF">2015-06-07T16:26:34Z</dcterms:created>
  <dcterms:modified xsi:type="dcterms:W3CDTF">2015-06-07T18:40:27Z</dcterms:modified>
</cp:coreProperties>
</file>