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69" d="100"/>
          <a:sy n="69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05E2D-D387-4D93-A92A-F7E1BE33E429}" type="datetimeFigureOut">
              <a:rPr lang="en-US" smtClean="0"/>
              <a:pPr/>
              <a:t>6/18/2013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799E5-6341-4F9E-ABA2-CA880D099B5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Facilitators Notes:</a:t>
            </a:r>
          </a:p>
          <a:p>
            <a:r>
              <a:rPr lang="en-US" smtClean="0"/>
              <a:t>Click on the link in the right hand corner to see the list for dressing for success in an interview. Print and include in participants packages.</a:t>
            </a:r>
          </a:p>
          <a:p>
            <a:endParaRPr lang="en-US" smtClean="0"/>
          </a:p>
          <a:p>
            <a:r>
              <a:rPr lang="en-US" b="1" smtClean="0"/>
              <a:t>Discussion:</a:t>
            </a:r>
            <a:endParaRPr lang="en-US" smtClean="0"/>
          </a:p>
          <a:p>
            <a:r>
              <a:rPr lang="en-US" smtClean="0"/>
              <a:t>Ask the participants what they think would be the 5 senses to a successful interview. </a:t>
            </a:r>
          </a:p>
          <a:p>
            <a:endParaRPr lang="en-US" smtClean="0"/>
          </a:p>
          <a:p>
            <a:r>
              <a:rPr lang="en-US" b="1" smtClean="0"/>
              <a:t>Activity:</a:t>
            </a:r>
            <a:endParaRPr lang="en-US" smtClean="0"/>
          </a:p>
          <a:p>
            <a:r>
              <a:rPr lang="en-US" smtClean="0"/>
              <a:t>Break participants into small groups and have them make a poster or list describing what they feel are the 5 senses to a successful interview. Have the participants present to the group.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Facilitators notes:</a:t>
            </a:r>
          </a:p>
          <a:p>
            <a:r>
              <a:rPr lang="en-US" dirty="0" smtClean="0"/>
              <a:t>Review the 5 senses and stress the importance of each step. </a:t>
            </a:r>
          </a:p>
          <a:p>
            <a:endParaRPr lang="en-US" dirty="0" smtClean="0"/>
          </a:p>
          <a:p>
            <a:r>
              <a:rPr lang="en-US" b="1" dirty="0" smtClean="0"/>
              <a:t>Activity:</a:t>
            </a:r>
          </a:p>
          <a:p>
            <a:r>
              <a:rPr lang="en-US" dirty="0" smtClean="0"/>
              <a:t>Read out parts of the 5 senses and have participants match them to the correct sense. </a:t>
            </a:r>
          </a:p>
          <a:p>
            <a:r>
              <a:rPr lang="en-US" dirty="0" smtClean="0"/>
              <a:t>Example: Brush your teeth = Smell</a:t>
            </a:r>
          </a:p>
          <a:p>
            <a:endParaRPr lang="en-US" dirty="0" smtClean="0"/>
          </a:p>
          <a:p>
            <a:endParaRPr lang="en-CA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2D0D6-2F32-48DA-8946-1A87E86EC8B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CA" b="1" smtClean="0"/>
              <a:t>Facilitator Notes:</a:t>
            </a:r>
          </a:p>
          <a:p>
            <a:r>
              <a:rPr lang="en-CA" smtClean="0"/>
              <a:t>Click on the right hand corner to link to YouTube for the tide commercial. </a:t>
            </a:r>
          </a:p>
          <a:p>
            <a:endParaRPr lang="en-CA" b="1" smtClean="0"/>
          </a:p>
          <a:p>
            <a:r>
              <a:rPr lang="en-CA" b="1" smtClean="0"/>
              <a:t>Discussion:</a:t>
            </a:r>
          </a:p>
          <a:p>
            <a:pPr>
              <a:buFontTx/>
              <a:buChar char="•"/>
            </a:pPr>
            <a:r>
              <a:rPr lang="en-CA" smtClean="0"/>
              <a:t>What was the interviewer doing?</a:t>
            </a:r>
          </a:p>
          <a:p>
            <a:pPr>
              <a:buFontTx/>
              <a:buChar char="•"/>
            </a:pPr>
            <a:r>
              <a:rPr lang="en-CA" smtClean="0"/>
              <a:t>Was the interviewer listening to the interviewee?</a:t>
            </a:r>
          </a:p>
          <a:p>
            <a:pPr>
              <a:buFontTx/>
              <a:buChar char="•"/>
            </a:pPr>
            <a:r>
              <a:rPr lang="en-CA" smtClean="0"/>
              <a:t>What was the purpose of this video?</a:t>
            </a:r>
          </a:p>
          <a:p>
            <a:endParaRPr lang="en-CA" smtClean="0"/>
          </a:p>
          <a:p>
            <a:r>
              <a:rPr lang="en-CA" smtClean="0"/>
              <a:t>Link to YouTube for the tide commercial</a:t>
            </a:r>
          </a:p>
          <a:p>
            <a:endParaRPr lang="en-CA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81EC1-127F-48AD-8834-A9799EAE757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C2596-A562-404C-A2EF-A5D6234A4B83}" type="slidenum">
              <a:rPr lang="en-US"/>
              <a:pPr/>
              <a:t>7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Refer to the handout – Interview do’s and don’ts</a:t>
            </a:r>
          </a:p>
          <a:p>
            <a:endParaRPr lang="en-US" sz="14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CA" b="1" smtClean="0"/>
              <a:t>Facilitate notes:</a:t>
            </a:r>
          </a:p>
          <a:p>
            <a:r>
              <a:rPr lang="en-CA" smtClean="0"/>
              <a:t>Talk about the importance when speaking in an interview. </a:t>
            </a:r>
          </a:p>
          <a:p>
            <a:r>
              <a:rPr lang="en-CA" b="1" smtClean="0"/>
              <a:t>Activity:</a:t>
            </a:r>
          </a:p>
          <a:p>
            <a:r>
              <a:rPr lang="en-CA" smtClean="0"/>
              <a:t>Give examples of how and how not to speak in a interview. Scream, speak loudly, speak in a low voice, Speak clearly, fumble your works etc.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CB6EA7-A584-44C7-9371-20E7330B9AA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F8F141-6415-4F9F-9F9B-A3538583EC17}" type="slidenum">
              <a:rPr lang="en-US"/>
              <a:pPr/>
              <a:t>9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Being able to introduce people and explain who they are makes everyone feel comfortable.</a:t>
            </a:r>
          </a:p>
          <a:p>
            <a:endParaRPr lang="en-US" sz="1400" dirty="0"/>
          </a:p>
          <a:p>
            <a:r>
              <a:rPr lang="en-US" sz="1400" dirty="0"/>
              <a:t>Always state your name – A person who states their name clearly right up front is saying to the world,</a:t>
            </a:r>
          </a:p>
          <a:p>
            <a:r>
              <a:rPr lang="en-US" sz="1400" dirty="0"/>
              <a:t>	I am _________ and I am proud, confident and honest.</a:t>
            </a:r>
          </a:p>
          <a:p>
            <a:r>
              <a:rPr lang="en-US" sz="1400" dirty="0"/>
              <a:t>The ability to confidently introduce yourself or others demonstrates that you are at ease and in control.</a:t>
            </a:r>
          </a:p>
          <a:p>
            <a:endParaRPr lang="en-US" sz="14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0A7FD5-E20B-4BB4-B677-574C93D190D6}" type="slidenum">
              <a:rPr lang="en-US"/>
              <a:pPr/>
              <a:t>10</a:t>
            </a:fld>
            <a:endParaRPr lang="en-US"/>
          </a:p>
        </p:txBody>
      </p:sp>
      <p:sp>
        <p:nvSpPr>
          <p:cNvPr id="1187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People like it when you remember their names. Practice this skill.</a:t>
            </a:r>
          </a:p>
          <a:p>
            <a:endParaRPr lang="en-US" sz="1400" dirty="0"/>
          </a:p>
          <a:p>
            <a:r>
              <a:rPr lang="en-US" sz="1400" dirty="0"/>
              <a:t>If you forget someone’s name, it is OK to ask them to repeat it. Say, “I'm sorry, I have forgotten your name.” </a:t>
            </a:r>
          </a:p>
          <a:p>
            <a:r>
              <a:rPr lang="en-US" sz="1400" dirty="0"/>
              <a:t>It happens to everyone.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Facilitator Notes:</a:t>
            </a:r>
          </a:p>
          <a:p>
            <a:endParaRPr lang="en-US" smtClean="0"/>
          </a:p>
          <a:p>
            <a:r>
              <a:rPr lang="en-US" smtClean="0"/>
              <a:t>Discuss the importance of hygiene and how it can make a big difference when it comes to your presentation in a interview.</a:t>
            </a:r>
          </a:p>
          <a:p>
            <a:r>
              <a:rPr lang="en-US" smtClean="0"/>
              <a:t>Ask participants what they do to prepare for an interview when it comes to hygiene</a:t>
            </a:r>
          </a:p>
          <a:p>
            <a:r>
              <a:rPr lang="en-US" smtClean="0"/>
              <a:t>Do you bath, brush your teeth, shave etc.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CA" b="1" smtClean="0"/>
              <a:t>Facilitators notes:</a:t>
            </a:r>
          </a:p>
          <a:p>
            <a:r>
              <a:rPr lang="en-CA" smtClean="0"/>
              <a:t>Click on the link in the right hand corner and read over the types of handshakes.</a:t>
            </a:r>
          </a:p>
          <a:p>
            <a:r>
              <a:rPr lang="en-CA" b="1" smtClean="0"/>
              <a:t>Discussion:</a:t>
            </a:r>
          </a:p>
          <a:p>
            <a:r>
              <a:rPr lang="en-CA" smtClean="0"/>
              <a:t>Ask participants if they have ever experienced these types of handshakes and ask how was the experience.</a:t>
            </a:r>
          </a:p>
          <a:p>
            <a:r>
              <a:rPr lang="en-CA" b="1" smtClean="0"/>
              <a:t>Activity:</a:t>
            </a:r>
          </a:p>
          <a:p>
            <a:r>
              <a:rPr lang="en-CA" smtClean="0"/>
              <a:t>test the participants handshakes and have them guess what type it is.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D9B32-CA7E-4292-A6F9-74E4795E5461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8723D-24F1-4C0B-836C-A59A602FBAB4}" type="slidenum">
              <a:rPr lang="en-US"/>
              <a:pPr/>
              <a:t>13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Always remember to stand so that you are at eye level. Women as well.</a:t>
            </a:r>
          </a:p>
          <a:p>
            <a:r>
              <a:rPr lang="en-US" sz="1400" dirty="0"/>
              <a:t>Good eye contact is a sign of honesty and confidence.</a:t>
            </a:r>
          </a:p>
          <a:p>
            <a:r>
              <a:rPr lang="en-US" sz="1400" dirty="0"/>
              <a:t>Smile, who wants to talk to unhappy people? </a:t>
            </a:r>
          </a:p>
          <a:p>
            <a:r>
              <a:rPr lang="en-US" sz="1400" dirty="0"/>
              <a:t>Don’t forget to wear name badges on the right shoulder.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If wearing a name badge, wear it on your right shoulder.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B17B-DF0E-4AA7-9ADB-ECD50E026DE1}" type="datetimeFigureOut">
              <a:rPr lang="en-US" smtClean="0"/>
              <a:pPr/>
              <a:t>6/18/2013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03AC-B838-4B5E-BE81-81AF5DCC2E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B17B-DF0E-4AA7-9ADB-ECD50E026DE1}" type="datetimeFigureOut">
              <a:rPr lang="en-US" smtClean="0"/>
              <a:pPr/>
              <a:t>6/18/2013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03AC-B838-4B5E-BE81-81AF5DCC2E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B17B-DF0E-4AA7-9ADB-ECD50E026DE1}" type="datetimeFigureOut">
              <a:rPr lang="en-US" smtClean="0"/>
              <a:pPr/>
              <a:t>6/18/2013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03AC-B838-4B5E-BE81-81AF5DCC2E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47D199-2CF8-4B00-8F70-8D2A10D30E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B17B-DF0E-4AA7-9ADB-ECD50E026DE1}" type="datetimeFigureOut">
              <a:rPr lang="en-US" smtClean="0"/>
              <a:pPr/>
              <a:t>6/18/2013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03AC-B838-4B5E-BE81-81AF5DCC2E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B17B-DF0E-4AA7-9ADB-ECD50E026DE1}" type="datetimeFigureOut">
              <a:rPr lang="en-US" smtClean="0"/>
              <a:pPr/>
              <a:t>6/18/2013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03AC-B838-4B5E-BE81-81AF5DCC2E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B17B-DF0E-4AA7-9ADB-ECD50E026DE1}" type="datetimeFigureOut">
              <a:rPr lang="en-US" smtClean="0"/>
              <a:pPr/>
              <a:t>6/18/2013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03AC-B838-4B5E-BE81-81AF5DCC2E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B17B-DF0E-4AA7-9ADB-ECD50E026DE1}" type="datetimeFigureOut">
              <a:rPr lang="en-US" smtClean="0"/>
              <a:pPr/>
              <a:t>6/18/2013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03AC-B838-4B5E-BE81-81AF5DCC2E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B17B-DF0E-4AA7-9ADB-ECD50E026DE1}" type="datetimeFigureOut">
              <a:rPr lang="en-US" smtClean="0"/>
              <a:pPr/>
              <a:t>6/18/2013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03AC-B838-4B5E-BE81-81AF5DCC2E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B17B-DF0E-4AA7-9ADB-ECD50E026DE1}" type="datetimeFigureOut">
              <a:rPr lang="en-US" smtClean="0"/>
              <a:pPr/>
              <a:t>6/18/2013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03AC-B838-4B5E-BE81-81AF5DCC2E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B17B-DF0E-4AA7-9ADB-ECD50E026DE1}" type="datetimeFigureOut">
              <a:rPr lang="en-US" smtClean="0"/>
              <a:pPr/>
              <a:t>6/18/2013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03AC-B838-4B5E-BE81-81AF5DCC2E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B17B-DF0E-4AA7-9ADB-ECD50E026DE1}" type="datetimeFigureOut">
              <a:rPr lang="en-US" smtClean="0"/>
              <a:pPr/>
              <a:t>6/18/2013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BF03AC-B838-4B5E-BE81-81AF5DCC2E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7EB17B-DF0E-4AA7-9ADB-ECD50E026DE1}" type="datetimeFigureOut">
              <a:rPr lang="en-US" smtClean="0"/>
              <a:pPr/>
              <a:t>6/18/2013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BF03AC-B838-4B5E-BE81-81AF5DCC2EB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5357826"/>
            <a:ext cx="857256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Interviewing </a:t>
            </a:r>
            <a:r>
              <a:rPr lang="en-US" sz="4000" dirty="0" smtClean="0"/>
              <a:t>etiquette:</a:t>
            </a:r>
            <a:br>
              <a:rPr lang="en-US" sz="4000" dirty="0" smtClean="0"/>
            </a:br>
            <a:r>
              <a:rPr lang="en-US" sz="4000" dirty="0" smtClean="0"/>
              <a:t>…….At the interview</a:t>
            </a:r>
            <a:endParaRPr lang="en-US" sz="4000" dirty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348038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51905" name="Picture 1" descr="C:\Documents and Settings\Muqqarab Shafique\Local Settings\Temporary Internet Files\Content.IE5\WZ4H8NK9\MP90044849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8286776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6143668" cy="13573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Tricks for remembering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names</a:t>
            </a: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2143092"/>
            <a:ext cx="8553480" cy="471490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Repeat the person’s name a few times to yourself after you’re </a:t>
            </a:r>
            <a:r>
              <a:rPr lang="en-US" dirty="0" smtClean="0"/>
              <a:t>introduced</a:t>
            </a:r>
            <a:endParaRPr lang="en-US" dirty="0"/>
          </a:p>
          <a:p>
            <a:pPr algn="just"/>
            <a:r>
              <a:rPr lang="en-US" dirty="0"/>
              <a:t>Use the person’s name immediately in the conversation after an </a:t>
            </a:r>
            <a:r>
              <a:rPr lang="en-US" dirty="0" smtClean="0"/>
              <a:t>introduction</a:t>
            </a:r>
            <a:endParaRPr lang="en-US" dirty="0"/>
          </a:p>
          <a:p>
            <a:pPr algn="just"/>
            <a:r>
              <a:rPr lang="en-US" dirty="0"/>
              <a:t>Immediately introduce that new person to someone else you </a:t>
            </a:r>
            <a:r>
              <a:rPr lang="en-US" dirty="0" smtClean="0"/>
              <a:t>know</a:t>
            </a:r>
            <a:endParaRPr lang="en-US" dirty="0"/>
          </a:p>
          <a:p>
            <a:pPr algn="just"/>
            <a:r>
              <a:rPr lang="en-US" dirty="0"/>
              <a:t>Jot down the person’s name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88070" name="Picture 6" descr="C:\Documents and Settings\jmarovec\Application Data\Microsoft\Media Catalog\Downloaded Clips\cl1\PE02745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0"/>
            <a:ext cx="3059832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786710" cy="1357312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SMELL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4422"/>
            <a:ext cx="8929654" cy="5286388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endParaRPr lang="en-US" dirty="0" smtClean="0"/>
          </a:p>
          <a:p>
            <a:pPr algn="just"/>
            <a:r>
              <a:rPr lang="en-US" dirty="0" smtClean="0"/>
              <a:t>Hygiene is important, Shower before your interview</a:t>
            </a:r>
          </a:p>
          <a:p>
            <a:pPr algn="just"/>
            <a:r>
              <a:rPr lang="en-US" dirty="0" smtClean="0"/>
              <a:t>Brush your teeth and don’t smoke before interview</a:t>
            </a:r>
          </a:p>
          <a:p>
            <a:pPr algn="just"/>
            <a:r>
              <a:rPr lang="en-US" altLang="zh-TW" u="sng" dirty="0" smtClean="0">
                <a:ea typeface="標楷體" pitchFamily="65" charset="-120"/>
              </a:rPr>
              <a:t>Wear mild perfume, which cannot be noticed  from more than 3 feet away</a:t>
            </a:r>
            <a:endParaRPr lang="en-US" u="sng" dirty="0" smtClean="0"/>
          </a:p>
          <a:p>
            <a:pPr algn="just"/>
            <a:r>
              <a:rPr lang="en-US" altLang="zh-TW" dirty="0" smtClean="0">
                <a:ea typeface="標楷體" pitchFamily="65" charset="-120"/>
              </a:rPr>
              <a:t>If you have bad breath or an armpit odor,  use mint and deodorant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9913" y="0"/>
            <a:ext cx="3394087" cy="189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7143768" cy="1714500"/>
          </a:xfrm>
        </p:spPr>
        <p:txBody>
          <a:bodyPr/>
          <a:lstStyle/>
          <a:p>
            <a:r>
              <a:rPr lang="en-CA" sz="5400" dirty="0" smtClean="0">
                <a:solidFill>
                  <a:schemeClr val="accent1">
                    <a:lumMod val="75000"/>
                  </a:schemeClr>
                </a:solidFill>
              </a:rPr>
              <a:t>TOUCH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dirty="0" smtClean="0"/>
          </a:p>
          <a:p>
            <a:r>
              <a:rPr lang="en-US" sz="2800" dirty="0" smtClean="0"/>
              <a:t>Greet the Interviewer with</a:t>
            </a:r>
          </a:p>
          <a:p>
            <a:pPr>
              <a:buNone/>
            </a:pPr>
            <a:r>
              <a:rPr lang="en-US" sz="2800" dirty="0" smtClean="0"/>
              <a:t>	a firm hand shake</a:t>
            </a:r>
          </a:p>
          <a:p>
            <a:r>
              <a:rPr lang="en-US" sz="2800" dirty="0" smtClean="0"/>
              <a:t>It is not appropriate to touch	or hug your interviewer</a:t>
            </a:r>
          </a:p>
          <a:p>
            <a:r>
              <a:rPr lang="en-US" sz="2800" dirty="0" smtClean="0"/>
              <a:t>If you have sweaty hands, wipe them before shaking hands</a:t>
            </a:r>
          </a:p>
          <a:p>
            <a:endParaRPr lang="en-US" dirty="0" smtClean="0"/>
          </a:p>
        </p:txBody>
      </p:sp>
      <p:pic>
        <p:nvPicPr>
          <p:cNvPr id="5222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135508"/>
            <a:ext cx="2304256" cy="172249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31746" name="Picture 2" descr="Close-up of a girl and a puppy touching nos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-71462"/>
            <a:ext cx="4000496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14290"/>
            <a:ext cx="7620000" cy="1143000"/>
          </a:xfrm>
        </p:spPr>
        <p:txBody>
          <a:bodyPr/>
          <a:lstStyle/>
          <a:p>
            <a:r>
              <a:rPr lang="en-US" dirty="0"/>
              <a:t>The Proper Handshake</a:t>
            </a:r>
          </a:p>
        </p:txBody>
      </p:sp>
      <p:pic>
        <p:nvPicPr>
          <p:cNvPr id="39942" name="Picture 6" descr="C:\Documents and Settings\jmarovec\Application Data\Microsoft\Media Catalog\Downloaded Clips\cl56\j0216025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512" y="1484784"/>
            <a:ext cx="3947038" cy="4929222"/>
          </a:xfrm>
          <a:noFill/>
          <a:ln/>
        </p:spPr>
      </p:pic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500174"/>
            <a:ext cx="4876800" cy="535782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cs typeface="Arial" pitchFamily="34" charset="0"/>
              </a:rPr>
              <a:t>Firm, but not bone-crushing 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cs typeface="Arial" pitchFamily="34" charset="0"/>
              </a:rPr>
              <a:t>Lasts about 3 seconds 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cs typeface="Arial" pitchFamily="34" charset="0"/>
              </a:rPr>
              <a:t>May be "pumped" once or twice from the elbow 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cs typeface="Arial" pitchFamily="34" charset="0"/>
              </a:rPr>
              <a:t>Includes </a:t>
            </a:r>
            <a:r>
              <a:rPr lang="en-US" sz="2600" dirty="0">
                <a:cs typeface="Arial" pitchFamily="34" charset="0"/>
              </a:rPr>
              <a:t>good eye contact with the other person 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600" dirty="0"/>
              <a:t>Hold your drink in your left hand to avoid a cold, wet handshake</a:t>
            </a:r>
          </a:p>
          <a:p>
            <a:pPr>
              <a:lnSpc>
                <a:spcPct val="90000"/>
              </a:lnSpc>
              <a:buFontTx/>
              <a:buChar char="o"/>
            </a:pPr>
            <a:endParaRPr lang="en-US" sz="2400" dirty="0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2198688" y="163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85794"/>
            <a:ext cx="6015054" cy="1071563"/>
          </a:xfrm>
        </p:spPr>
        <p:txBody>
          <a:bodyPr/>
          <a:lstStyle/>
          <a:p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TASTE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571744"/>
            <a:ext cx="8472518" cy="3911600"/>
          </a:xfrm>
        </p:spPr>
        <p:txBody>
          <a:bodyPr/>
          <a:lstStyle/>
          <a:p>
            <a:pPr algn="just">
              <a:buFont typeface="Symbol" charset="2"/>
              <a:buChar char="·"/>
            </a:pPr>
            <a:endParaRPr lang="en-US" dirty="0" smtClean="0"/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Never leave a bad taste in your potential employers mouth!</a:t>
            </a:r>
          </a:p>
          <a:p>
            <a:pPr algn="ctr">
              <a:buFontTx/>
              <a:buNone/>
            </a:pPr>
            <a:endParaRPr lang="en-US" dirty="0" smtClean="0"/>
          </a:p>
          <a:p>
            <a:pPr>
              <a:buFont typeface="Symbol" charset="2"/>
              <a:buChar char="·"/>
            </a:pPr>
            <a:endParaRPr lang="en-US" dirty="0" smtClean="0"/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500042"/>
            <a:ext cx="2928958" cy="282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0"/>
            <a:ext cx="4214810" cy="6357958"/>
          </a:xfrm>
        </p:spPr>
        <p:txBody>
          <a:bodyPr>
            <a:normAutofit/>
          </a:bodyPr>
          <a:lstStyle/>
          <a:p>
            <a:pPr algn="just"/>
            <a:r>
              <a:rPr lang="en-US" sz="4400" dirty="0" smtClean="0">
                <a:solidFill>
                  <a:srgbClr val="FFFF00"/>
                </a:solidFill>
                <a:latin typeface="Comic Sans MS" pitchFamily="66" charset="0"/>
              </a:rPr>
              <a:t>The </a:t>
            </a:r>
            <a:br>
              <a:rPr lang="en-US" sz="44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US" sz="4400" dirty="0" smtClean="0">
                <a:solidFill>
                  <a:srgbClr val="FFFF00"/>
                </a:solidFill>
                <a:latin typeface="Comic Sans MS" pitchFamily="66" charset="0"/>
              </a:rPr>
              <a:t>5 </a:t>
            </a:r>
            <a:br>
              <a:rPr lang="en-US" sz="44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US" sz="4400" dirty="0" smtClean="0">
                <a:solidFill>
                  <a:srgbClr val="FFFF00"/>
                </a:solidFill>
                <a:latin typeface="Comic Sans MS" pitchFamily="66" charset="0"/>
              </a:rPr>
              <a:t>senses</a:t>
            </a:r>
            <a:br>
              <a:rPr lang="en-US" sz="44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US" sz="4400" dirty="0" smtClean="0">
                <a:solidFill>
                  <a:srgbClr val="FFFF00"/>
                </a:solidFill>
                <a:latin typeface="Comic Sans MS" pitchFamily="66" charset="0"/>
              </a:rPr>
              <a:t> to</a:t>
            </a:r>
            <a:br>
              <a:rPr lang="en-US" sz="44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US" sz="4400" dirty="0" smtClean="0">
                <a:solidFill>
                  <a:srgbClr val="FFFF00"/>
                </a:solidFill>
                <a:latin typeface="Comic Sans MS" pitchFamily="66" charset="0"/>
              </a:rPr>
              <a:t> a</a:t>
            </a:r>
            <a:br>
              <a:rPr lang="en-US" sz="44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US" sz="4400" dirty="0" smtClean="0">
                <a:solidFill>
                  <a:srgbClr val="FFFF00"/>
                </a:solidFill>
                <a:latin typeface="Comic Sans MS" pitchFamily="66" charset="0"/>
              </a:rPr>
              <a:t> successful </a:t>
            </a:r>
            <a:br>
              <a:rPr lang="en-US" sz="4400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US" sz="4400" dirty="0" smtClean="0">
                <a:solidFill>
                  <a:srgbClr val="FFFF00"/>
                </a:solidFill>
                <a:latin typeface="Comic Sans MS" pitchFamily="66" charset="0"/>
              </a:rPr>
              <a:t>interview!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GB" sz="4400" dirty="0"/>
          </a:p>
        </p:txBody>
      </p:sp>
      <p:pic>
        <p:nvPicPr>
          <p:cNvPr id="44035" name="Picture 5" descr="MCj042581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0"/>
            <a:ext cx="1944216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4" name="Picture 2" descr="View detai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49888"/>
            <a:ext cx="1288232" cy="1008112"/>
          </a:xfrm>
          <a:prstGeom prst="rect">
            <a:avLst/>
          </a:prstGeom>
          <a:noFill/>
        </p:spPr>
      </p:pic>
      <p:pic>
        <p:nvPicPr>
          <p:cNvPr id="49158" name="Picture 6" descr="View detail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0"/>
            <a:ext cx="486003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357166"/>
            <a:ext cx="7354887" cy="15716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SIGHT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3000372"/>
            <a:ext cx="8229600" cy="28797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 algn="ctr">
              <a:lnSpc>
                <a:spcPct val="80000"/>
              </a:lnSpc>
              <a:buNone/>
            </a:pPr>
            <a:r>
              <a:rPr lang="en-GB" sz="4000" i="1" dirty="0" smtClean="0">
                <a:solidFill>
                  <a:schemeClr val="accent1">
                    <a:lumMod val="75000"/>
                  </a:schemeClr>
                </a:solidFill>
              </a:rPr>
              <a:t>"Smile and the world will smile back"</a:t>
            </a:r>
            <a:endParaRPr lang="en-US" sz="4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28" y="476672"/>
            <a:ext cx="3143272" cy="28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Would You Hire?</a:t>
            </a:r>
          </a:p>
        </p:txBody>
      </p:sp>
      <p:pic>
        <p:nvPicPr>
          <p:cNvPr id="10243" name="Content Placeholder 3" descr="266970_fpx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76337" y="2547144"/>
            <a:ext cx="2600325" cy="3181350"/>
          </a:xfrm>
        </p:spPr>
      </p:pic>
      <p:pic>
        <p:nvPicPr>
          <p:cNvPr id="10244" name="Content Placeholder 6" descr="mm-871_z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91100" y="2194719"/>
            <a:ext cx="3352800" cy="3886200"/>
          </a:xfrm>
        </p:spPr>
      </p:pic>
      <p:pic>
        <p:nvPicPr>
          <p:cNvPr id="5" name="Content Placeholder 5" descr="jtr474_z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7" y="1714488"/>
            <a:ext cx="4076044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Content Placeholder 3" descr="jobinterview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1714488"/>
            <a:ext cx="4071942" cy="445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47664" y="404664"/>
            <a:ext cx="6567958" cy="936625"/>
          </a:xfrm>
        </p:spPr>
        <p:txBody>
          <a:bodyPr>
            <a:normAutofit/>
          </a:bodyPr>
          <a:lstStyle/>
          <a:p>
            <a:pPr algn="l"/>
            <a:r>
              <a:rPr kumimoji="0" lang="en-US" altLang="zh-TW" sz="4000" dirty="0">
                <a:solidFill>
                  <a:schemeClr val="accent1">
                    <a:lumMod val="75000"/>
                  </a:schemeClr>
                </a:solidFill>
                <a:ea typeface="標楷體" pitchFamily="65" charset="-120"/>
              </a:rPr>
              <a:t>Dress smartly</a:t>
            </a:r>
            <a:endParaRPr kumimoji="0" lang="zh-TW" altLang="en-US" sz="4000" dirty="0">
              <a:solidFill>
                <a:schemeClr val="accent1">
                  <a:lumMod val="75000"/>
                </a:schemeClr>
              </a:solidFill>
              <a:ea typeface="標楷體" pitchFamily="65" charset="-120"/>
            </a:endParaRP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428736"/>
            <a:ext cx="8842375" cy="5643602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altLang="zh-TW" sz="2800" dirty="0" smtClean="0">
                <a:ea typeface="標楷體" pitchFamily="65" charset="-120"/>
              </a:rPr>
              <a:t>Makeup should be modestly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zh-TW" sz="2800" dirty="0" smtClean="0">
                <a:ea typeface="標楷體" pitchFamily="65" charset="-120"/>
              </a:rPr>
              <a:t>	 applied</a:t>
            </a:r>
          </a:p>
          <a:p>
            <a:pPr algn="just">
              <a:lnSpc>
                <a:spcPct val="90000"/>
              </a:lnSpc>
            </a:pPr>
            <a:r>
              <a:rPr lang="en-US" sz="2800" dirty="0" smtClean="0"/>
              <a:t>Dress appropriately for the</a:t>
            </a:r>
          </a:p>
          <a:p>
            <a:pPr algn="just">
              <a:lnSpc>
                <a:spcPct val="90000"/>
              </a:lnSpc>
              <a:buNone/>
            </a:pPr>
            <a:r>
              <a:rPr lang="en-US" sz="2800" dirty="0" smtClean="0"/>
              <a:t>	 interview</a:t>
            </a:r>
          </a:p>
          <a:p>
            <a:r>
              <a:rPr lang="en-US" sz="2800" dirty="0" smtClean="0"/>
              <a:t>Have your clothes pressed</a:t>
            </a:r>
          </a:p>
          <a:p>
            <a:r>
              <a:rPr lang="en-US" sz="2800" dirty="0" smtClean="0"/>
              <a:t>No open toe shoes</a:t>
            </a:r>
          </a:p>
          <a:p>
            <a:pPr algn="just">
              <a:lnSpc>
                <a:spcPct val="80000"/>
              </a:lnSpc>
            </a:pPr>
            <a:r>
              <a:rPr lang="en-US" sz="2800" dirty="0" smtClean="0"/>
              <a:t>Never chew gum during an interview</a:t>
            </a:r>
          </a:p>
          <a:p>
            <a:pPr algn="just">
              <a:lnSpc>
                <a:spcPct val="80000"/>
              </a:lnSpc>
            </a:pPr>
            <a:r>
              <a:rPr lang="en-US" altLang="zh-TW" sz="2800" dirty="0" smtClean="0">
                <a:latin typeface="+mj-lt"/>
                <a:ea typeface="標楷體" pitchFamily="65" charset="-120"/>
              </a:rPr>
              <a:t>Nails </a:t>
            </a:r>
            <a:r>
              <a:rPr lang="en-US" altLang="zh-TW" sz="2800" dirty="0">
                <a:latin typeface="+mj-lt"/>
                <a:ea typeface="標楷體" pitchFamily="65" charset="-120"/>
              </a:rPr>
              <a:t>should be modest in length and natural </a:t>
            </a:r>
            <a:r>
              <a:rPr lang="en-US" altLang="zh-TW" sz="2800" dirty="0" smtClean="0">
                <a:latin typeface="+mj-lt"/>
                <a:ea typeface="標楷體" pitchFamily="65" charset="-120"/>
              </a:rPr>
              <a:t>in color</a:t>
            </a:r>
          </a:p>
          <a:p>
            <a:pPr algn="just">
              <a:lnSpc>
                <a:spcPct val="80000"/>
              </a:lnSpc>
            </a:pPr>
            <a:r>
              <a:rPr lang="en-US" altLang="zh-TW" sz="2800" dirty="0" smtClean="0">
                <a:latin typeface="+mj-lt"/>
                <a:ea typeface="標楷體" pitchFamily="65" charset="-120"/>
              </a:rPr>
              <a:t>Minimal </a:t>
            </a:r>
            <a:r>
              <a:rPr lang="en-US" altLang="zh-TW" sz="2800" dirty="0">
                <a:latin typeface="+mj-lt"/>
                <a:ea typeface="標楷體" pitchFamily="65" charset="-120"/>
              </a:rPr>
              <a:t>jewelry such as a watch, ring, plain necklace, or </a:t>
            </a:r>
            <a:r>
              <a:rPr lang="en-US" altLang="zh-TW" sz="2800" dirty="0" smtClean="0">
                <a:latin typeface="+mj-lt"/>
                <a:ea typeface="標楷體" pitchFamily="65" charset="-120"/>
              </a:rPr>
              <a:t>pin. Avoid </a:t>
            </a:r>
            <a:r>
              <a:rPr lang="en-US" altLang="zh-TW" sz="2800" dirty="0">
                <a:latin typeface="+mj-lt"/>
                <a:ea typeface="標楷體" pitchFamily="65" charset="-120"/>
              </a:rPr>
              <a:t>noisy </a:t>
            </a:r>
            <a:r>
              <a:rPr lang="en-US" altLang="zh-TW" sz="2800" dirty="0" smtClean="0">
                <a:latin typeface="+mj-lt"/>
                <a:ea typeface="標楷體" pitchFamily="65" charset="-120"/>
              </a:rPr>
              <a:t>jewelry and large and Long earrings</a:t>
            </a:r>
          </a:p>
        </p:txBody>
      </p:sp>
      <p:pic>
        <p:nvPicPr>
          <p:cNvPr id="6" name="Content Placeholder 3" descr="jobinterview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357186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20" y="0"/>
            <a:ext cx="8510588" cy="896937"/>
          </a:xfrm>
        </p:spPr>
        <p:txBody>
          <a:bodyPr>
            <a:normAutofit/>
          </a:bodyPr>
          <a:lstStyle/>
          <a:p>
            <a:pPr algn="ctr"/>
            <a:r>
              <a:rPr kumimoji="0" lang="en-US" altLang="zh-TW" sz="4000" dirty="0">
                <a:solidFill>
                  <a:schemeClr val="accent1">
                    <a:lumMod val="75000"/>
                  </a:schemeClr>
                </a:solidFill>
                <a:ea typeface="標楷體" pitchFamily="65" charset="-120"/>
              </a:rPr>
              <a:t>Dress</a:t>
            </a:r>
            <a:r>
              <a:rPr kumimoji="0" lang="en-US" altLang="zh-TW" sz="4000" b="1" dirty="0">
                <a:solidFill>
                  <a:schemeClr val="accent1">
                    <a:lumMod val="75000"/>
                  </a:schemeClr>
                </a:solidFill>
                <a:ea typeface="標楷體" pitchFamily="65" charset="-120"/>
              </a:rPr>
              <a:t> </a:t>
            </a:r>
            <a:r>
              <a:rPr kumimoji="0" lang="en-US" altLang="zh-TW" sz="4000" dirty="0">
                <a:solidFill>
                  <a:schemeClr val="accent1">
                    <a:lumMod val="75000"/>
                  </a:schemeClr>
                </a:solidFill>
                <a:ea typeface="標楷體" pitchFamily="65" charset="-120"/>
              </a:rPr>
              <a:t>smartly</a:t>
            </a:r>
            <a:endParaRPr kumimoji="0" lang="zh-TW" altLang="en-US" sz="4000" dirty="0">
              <a:solidFill>
                <a:schemeClr val="accent1">
                  <a:lumMod val="75000"/>
                </a:schemeClr>
              </a:solidFill>
              <a:ea typeface="標楷體" pitchFamily="65" charset="-120"/>
            </a:endParaRPr>
          </a:p>
        </p:txBody>
      </p:sp>
      <p:sp>
        <p:nvSpPr>
          <p:cNvPr id="132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42844" y="857232"/>
            <a:ext cx="9001156" cy="66437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sz="2800" dirty="0" smtClean="0">
                <a:ea typeface="標楷體" pitchFamily="65" charset="-120"/>
              </a:rPr>
              <a:t>Hair should be styled conservatively, and long hair should be brushed back from the face</a:t>
            </a:r>
          </a:p>
          <a:p>
            <a:r>
              <a:rPr lang="en-US" altLang="zh-TW" sz="2800" dirty="0" smtClean="0">
                <a:ea typeface="標楷體" pitchFamily="65" charset="-120"/>
              </a:rPr>
              <a:t>Undergarments should never be seen through or below outer clothing</a:t>
            </a:r>
          </a:p>
          <a:p>
            <a:r>
              <a:rPr lang="en-US" altLang="zh-TW" sz="2800" dirty="0" smtClean="0">
                <a:latin typeface="+mj-lt"/>
                <a:ea typeface="標楷體" pitchFamily="65" charset="-120"/>
              </a:rPr>
              <a:t>Clothes worn to parties, </a:t>
            </a:r>
          </a:p>
          <a:p>
            <a:pPr>
              <a:buNone/>
            </a:pPr>
            <a:r>
              <a:rPr lang="en-US" altLang="zh-TW" sz="2800" dirty="0" smtClean="0">
                <a:latin typeface="+mj-lt"/>
                <a:ea typeface="標楷體" pitchFamily="65" charset="-120"/>
              </a:rPr>
              <a:t>	weddings is not appropriate </a:t>
            </a:r>
          </a:p>
          <a:p>
            <a:pPr>
              <a:buNone/>
            </a:pPr>
            <a:r>
              <a:rPr lang="en-US" altLang="zh-TW" sz="2800" dirty="0" smtClean="0">
                <a:latin typeface="+mj-lt"/>
                <a:ea typeface="標楷體" pitchFamily="65" charset="-120"/>
              </a:rPr>
              <a:t>	for an interview</a:t>
            </a:r>
            <a:endParaRPr lang="en-US" sz="2800" dirty="0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ea typeface="標楷體" pitchFamily="65" charset="-120"/>
              </a:rPr>
              <a:t>Tattoos on the arms should be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2800" dirty="0" smtClean="0">
                <a:ea typeface="標楷體" pitchFamily="65" charset="-120"/>
              </a:rPr>
              <a:t>	 covered with long sleeves</a:t>
            </a:r>
          </a:p>
          <a:p>
            <a:r>
              <a:rPr lang="en-US" sz="2800" dirty="0" smtClean="0"/>
              <a:t>No sleeveless shirts</a:t>
            </a:r>
          </a:p>
          <a:p>
            <a:r>
              <a:rPr lang="en-US" sz="2800" dirty="0" smtClean="0"/>
              <a:t>Clothes should be comfortable</a:t>
            </a:r>
          </a:p>
          <a:p>
            <a:pPr lvl="1"/>
            <a:r>
              <a:rPr lang="en-US" dirty="0" smtClean="0"/>
              <a:t>avoid too tight or too short</a:t>
            </a:r>
          </a:p>
          <a:p>
            <a:pPr>
              <a:lnSpc>
                <a:spcPct val="90000"/>
              </a:lnSpc>
            </a:pPr>
            <a:endParaRPr lang="en-US" altLang="zh-TW" sz="2800" dirty="0" smtClean="0"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endParaRPr lang="zh-TW" altLang="en-US" sz="2800" dirty="0">
              <a:latin typeface="+mj-lt"/>
              <a:ea typeface="標楷體" pitchFamily="65" charset="-120"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US" altLang="zh-TW" sz="2800" dirty="0">
              <a:latin typeface="+mj-lt"/>
              <a:ea typeface="標楷體" pitchFamily="65" charset="-120"/>
            </a:endParaRPr>
          </a:p>
        </p:txBody>
      </p:sp>
      <p:pic>
        <p:nvPicPr>
          <p:cNvPr id="6" name="Picture 2" descr="Two businesspeople similarly dressed having a conversation at wo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500306"/>
            <a:ext cx="3071802" cy="4357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5929354" cy="1143000"/>
          </a:xfrm>
        </p:spPr>
        <p:txBody>
          <a:bodyPr/>
          <a:lstStyle/>
          <a:p>
            <a:pPr algn="l"/>
            <a:r>
              <a:rPr lang="en-US" dirty="0"/>
              <a:t>Body Language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14282" y="1285860"/>
            <a:ext cx="4214842" cy="557214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2400" b="1" u="sng" dirty="0"/>
              <a:t>Do’s</a:t>
            </a:r>
          </a:p>
          <a:p>
            <a:r>
              <a:rPr lang="en-US" dirty="0" smtClean="0"/>
              <a:t>Smile</a:t>
            </a:r>
          </a:p>
          <a:p>
            <a:r>
              <a:rPr lang="en-US" dirty="0" smtClean="0"/>
              <a:t>Make </a:t>
            </a:r>
            <a:r>
              <a:rPr lang="en-US" dirty="0"/>
              <a:t>frequent eye contact</a:t>
            </a:r>
          </a:p>
          <a:p>
            <a:r>
              <a:rPr lang="en-US" dirty="0"/>
              <a:t>Smile</a:t>
            </a:r>
          </a:p>
          <a:p>
            <a:r>
              <a:rPr lang="en-US" dirty="0"/>
              <a:t>Take notes</a:t>
            </a:r>
          </a:p>
          <a:p>
            <a:r>
              <a:rPr lang="en-US" dirty="0" smtClean="0"/>
              <a:t>Smile</a:t>
            </a:r>
            <a:endParaRPr lang="en-US" dirty="0"/>
          </a:p>
          <a:p>
            <a:r>
              <a:rPr lang="en-US" dirty="0"/>
              <a:t>Nod frequently</a:t>
            </a:r>
          </a:p>
          <a:p>
            <a:r>
              <a:rPr lang="en-US" dirty="0"/>
              <a:t>Smile</a:t>
            </a:r>
          </a:p>
          <a:p>
            <a:r>
              <a:rPr lang="en-US" dirty="0"/>
              <a:t>Keep you hands out of your </a:t>
            </a:r>
            <a:r>
              <a:rPr lang="en-US" dirty="0" smtClean="0"/>
              <a:t>pocket</a:t>
            </a:r>
          </a:p>
          <a:p>
            <a:r>
              <a:rPr lang="en-US" dirty="0" smtClean="0"/>
              <a:t>Smile</a:t>
            </a:r>
            <a:endParaRPr lang="en-US" dirty="0"/>
          </a:p>
          <a:p>
            <a:pPr>
              <a:buFontTx/>
              <a:buNone/>
            </a:pPr>
            <a:endParaRPr lang="en-US" sz="2400" dirty="0"/>
          </a:p>
          <a:p>
            <a:endParaRPr lang="en-US" sz="1800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000628" y="3500438"/>
            <a:ext cx="4143372" cy="4196686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b="1" u="sng" dirty="0"/>
              <a:t>Don’ts</a:t>
            </a:r>
          </a:p>
          <a:p>
            <a:r>
              <a:rPr lang="en-US" sz="2400" dirty="0"/>
              <a:t>Slouch</a:t>
            </a:r>
            <a:endParaRPr lang="en-US" dirty="0"/>
          </a:p>
          <a:p>
            <a:r>
              <a:rPr lang="en-US" dirty="0"/>
              <a:t>Cross you arms</a:t>
            </a:r>
          </a:p>
          <a:p>
            <a:pPr>
              <a:buClr>
                <a:schemeClr val="tx1"/>
              </a:buClr>
            </a:pPr>
            <a:r>
              <a:rPr lang="en-US" dirty="0"/>
              <a:t>Tap your feet</a:t>
            </a:r>
          </a:p>
          <a:p>
            <a:pPr>
              <a:buClr>
                <a:schemeClr val="tx1"/>
              </a:buClr>
            </a:pPr>
            <a:r>
              <a:rPr lang="en-US" dirty="0"/>
              <a:t>Clear your throat repeatedly</a:t>
            </a:r>
          </a:p>
          <a:p>
            <a:pPr>
              <a:buClr>
                <a:schemeClr val="tx1"/>
              </a:buClr>
            </a:pPr>
            <a:r>
              <a:rPr lang="en-US" dirty="0"/>
              <a:t>Bite your lips or nails</a:t>
            </a:r>
          </a:p>
        </p:txBody>
      </p:sp>
      <p:pic>
        <p:nvPicPr>
          <p:cNvPr id="231426" name="Picture 2" descr="Basketball play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789040"/>
            <a:ext cx="1800200" cy="1317169"/>
          </a:xfrm>
          <a:prstGeom prst="rect">
            <a:avLst/>
          </a:prstGeom>
          <a:noFill/>
        </p:spPr>
      </p:pic>
      <p:pic>
        <p:nvPicPr>
          <p:cNvPr id="231428" name="Picture 4" descr="View detai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0"/>
            <a:ext cx="4214810" cy="350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-214338"/>
            <a:ext cx="7858180" cy="11430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HEARING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Active listening </a:t>
            </a:r>
            <a:r>
              <a:rPr lang="en-US" dirty="0" smtClean="0"/>
              <a:t>is most important-answers relevant and appropriate to the question</a:t>
            </a:r>
          </a:p>
          <a:p>
            <a:r>
              <a:rPr lang="en-US" dirty="0" smtClean="0"/>
              <a:t>Speak with a professional tone</a:t>
            </a:r>
          </a:p>
          <a:p>
            <a:r>
              <a:rPr lang="en-US" dirty="0" smtClean="0"/>
              <a:t>Follow greeting etiquettes</a:t>
            </a:r>
          </a:p>
          <a:p>
            <a:r>
              <a:rPr lang="en-US" dirty="0" smtClean="0"/>
              <a:t>Remember and use names</a:t>
            </a:r>
          </a:p>
          <a:p>
            <a:r>
              <a:rPr lang="en-US" dirty="0" smtClean="0"/>
              <a:t>Don’t be loud or too quiet</a:t>
            </a:r>
          </a:p>
          <a:p>
            <a:r>
              <a:rPr lang="en-US" dirty="0" smtClean="0"/>
              <a:t>Don’t use slang, and do not swear </a:t>
            </a:r>
          </a:p>
          <a:p>
            <a:r>
              <a:rPr lang="en-US" sz="3200" dirty="0" smtClean="0"/>
              <a:t>Use good grammar and good diction.</a:t>
            </a:r>
            <a:r>
              <a:rPr lang="en-US" sz="3200" u="sng" dirty="0" smtClean="0"/>
              <a:t>  Say “yes”, not “yeah</a:t>
            </a:r>
            <a:r>
              <a:rPr lang="en-US" sz="3200" dirty="0" smtClean="0"/>
              <a:t>.” Avoid </a:t>
            </a:r>
            <a:r>
              <a:rPr lang="en-US" dirty="0" smtClean="0"/>
              <a:t>saying umm, </a:t>
            </a:r>
            <a:r>
              <a:rPr lang="en-US" dirty="0" err="1" smtClean="0"/>
              <a:t>ahh</a:t>
            </a:r>
            <a:r>
              <a:rPr lang="en-US" dirty="0" smtClean="0"/>
              <a:t>, you know or like….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1628800"/>
            <a:ext cx="350043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6015022" cy="128586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Meeting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   Greeting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2984"/>
            <a:ext cx="9144000" cy="64039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dirty="0" smtClean="0">
                <a:latin typeface="+mj-lt"/>
              </a:rPr>
              <a:t>Enter the room gracefully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dirty="0" smtClean="0">
                <a:latin typeface="+mj-lt"/>
              </a:rPr>
              <a:t>Smile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dirty="0" smtClean="0">
                <a:latin typeface="+mj-lt"/>
              </a:rPr>
              <a:t>Greet and state </a:t>
            </a:r>
            <a:r>
              <a:rPr lang="en-US" sz="2800" dirty="0">
                <a:latin typeface="+mj-lt"/>
              </a:rPr>
              <a:t>your </a:t>
            </a:r>
            <a:r>
              <a:rPr lang="en-US" sz="2800" dirty="0" smtClean="0">
                <a:latin typeface="+mj-lt"/>
              </a:rPr>
              <a:t>name</a:t>
            </a:r>
          </a:p>
          <a:p>
            <a:r>
              <a:rPr lang="en-US" altLang="zh-TW" sz="2800" dirty="0" smtClean="0">
                <a:latin typeface="+mj-lt"/>
                <a:ea typeface="標楷體" pitchFamily="65" charset="-120"/>
              </a:rPr>
              <a:t>Wait to be asked to be seated</a:t>
            </a:r>
          </a:p>
          <a:p>
            <a:r>
              <a:rPr lang="en-US" altLang="zh-TW" sz="2800" dirty="0" smtClean="0">
                <a:latin typeface="+mj-lt"/>
                <a:ea typeface="標楷體" pitchFamily="65" charset="-120"/>
              </a:rPr>
              <a:t> Don’t fold your arms or legs</a:t>
            </a:r>
          </a:p>
          <a:p>
            <a:r>
              <a:rPr lang="en-US" altLang="zh-TW" sz="2800" dirty="0" smtClean="0">
                <a:latin typeface="+mj-lt"/>
                <a:ea typeface="標楷體" pitchFamily="65" charset="-120"/>
              </a:rPr>
              <a:t>Keep your hands still</a:t>
            </a:r>
          </a:p>
          <a:p>
            <a:r>
              <a:rPr lang="en-US" altLang="zh-TW" sz="2800" dirty="0" smtClean="0">
                <a:ea typeface="標楷體" pitchFamily="65" charset="-120"/>
              </a:rPr>
              <a:t> Sit up straight in your chair, </a:t>
            </a:r>
          </a:p>
          <a:p>
            <a:pPr>
              <a:buNone/>
            </a:pPr>
            <a:r>
              <a:rPr lang="en-US" altLang="zh-TW" sz="2800" dirty="0" smtClean="0">
                <a:ea typeface="標楷體" pitchFamily="65" charset="-120"/>
              </a:rPr>
              <a:t>	Don’t lean back</a:t>
            </a:r>
          </a:p>
          <a:p>
            <a:r>
              <a:rPr lang="en-US" altLang="zh-TW" sz="2800" dirty="0" smtClean="0">
                <a:latin typeface="+mj-lt"/>
                <a:ea typeface="標楷體" pitchFamily="65" charset="-120"/>
              </a:rPr>
              <a:t>Don’t look down look straight, </a:t>
            </a:r>
            <a:r>
              <a:rPr lang="en-US" altLang="zh-TW" sz="2800" u="sng" dirty="0" smtClean="0">
                <a:latin typeface="+mj-lt"/>
                <a:ea typeface="標楷體" pitchFamily="65" charset="-120"/>
              </a:rPr>
              <a:t>Maintain eye contact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latin typeface="+mj-lt"/>
                <a:ea typeface="標楷體" pitchFamily="65" charset="-120"/>
              </a:rPr>
              <a:t>Don’t open your mouth until you’re ready to say something</a:t>
            </a:r>
            <a:endParaRPr lang="en-US" sz="2800" dirty="0">
              <a:latin typeface="+mj-lt"/>
            </a:endParaRPr>
          </a:p>
        </p:txBody>
      </p:sp>
      <p:pic>
        <p:nvPicPr>
          <p:cNvPr id="219140" name="Picture 4" descr="View detai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0"/>
            <a:ext cx="3347864" cy="4929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604</TotalTime>
  <Words>837</Words>
  <Application>Microsoft Office PowerPoint</Application>
  <PresentationFormat>On-screen Show (4:3)</PresentationFormat>
  <Paragraphs>155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Interviewing etiquette: …….At the interview</vt:lpstr>
      <vt:lpstr>The  5  senses  to  a  successful  interview! </vt:lpstr>
      <vt:lpstr>SIGHT</vt:lpstr>
      <vt:lpstr>Who Would You Hire?</vt:lpstr>
      <vt:lpstr>Dress smartly</vt:lpstr>
      <vt:lpstr>Dress smartly</vt:lpstr>
      <vt:lpstr>Body Language</vt:lpstr>
      <vt:lpstr>HEARING </vt:lpstr>
      <vt:lpstr>Meeting and       Greeting</vt:lpstr>
      <vt:lpstr>Tricks for remembering  names</vt:lpstr>
      <vt:lpstr>SMELL</vt:lpstr>
      <vt:lpstr>TOUCH </vt:lpstr>
      <vt:lpstr>The Proper Handshake</vt:lpstr>
      <vt:lpstr>TASTE</vt:lpstr>
    </vt:vector>
  </TitlesOfParts>
  <Company>SD-134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Muqqarab</dc:creator>
  <cp:lastModifiedBy>D</cp:lastModifiedBy>
  <cp:revision>15</cp:revision>
  <dcterms:created xsi:type="dcterms:W3CDTF">2013-06-08T14:59:20Z</dcterms:created>
  <dcterms:modified xsi:type="dcterms:W3CDTF">2013-06-18T15:07:59Z</dcterms:modified>
</cp:coreProperties>
</file>